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9" r:id="rId5"/>
    <p:sldId id="264" r:id="rId6"/>
    <p:sldId id="258" r:id="rId7"/>
    <p:sldId id="265" r:id="rId8"/>
    <p:sldId id="261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DB31-76DB-4DA6-A72E-FBB562FA5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EE9B-ED43-4A80-911F-85BF1548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0949-4F6A-4845-B50D-BDBF21E7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9B706-5972-4E1C-89BC-B5DEC3476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8A815-D475-4CF9-A4B6-5004DB4B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31A8-2427-4EA8-8D91-C903A0F3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0D680-4A1A-471E-A45B-1EF839E5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C96C-6CDA-4159-A76F-6311B406A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FA190-B40D-46D3-96DA-182EEDFD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B2BB-7C05-459A-942C-3FDBEE0AE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4A5D-5EA3-4D72-A5EF-C47D6112F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SPcom_Festival_Paper_Stripes"/>
          <p:cNvPicPr>
            <a:picLocks noChangeAspect="1" noChangeArrowheads="1"/>
          </p:cNvPicPr>
          <p:nvPr userDrawn="1"/>
        </p:nvPicPr>
        <p:blipFill>
          <a:blip r:embed="rId13" cstate="print"/>
          <a:srcRect l="16667" t="18750" b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E5DE12-E9BF-4C21-B73B-E2E0D8AD9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Journal Bloc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" name="Oval 35"/>
          <p:cNvSpPr>
            <a:spLocks noChangeArrowheads="1"/>
          </p:cNvSpPr>
          <p:nvPr userDrawn="1"/>
        </p:nvSpPr>
        <p:spPr bwMode="auto">
          <a:xfrm>
            <a:off x="2133600" y="533400"/>
            <a:ext cx="49530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0" name="Text Box 36"/>
          <p:cNvSpPr txBox="1">
            <a:spLocks noChangeArrowheads="1"/>
          </p:cNvSpPr>
          <p:nvPr userDrawn="1"/>
        </p:nvSpPr>
        <p:spPr bwMode="auto">
          <a:xfrm>
            <a:off x="2590800" y="6858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latin typeface="Monotype Corsiva" pitchFamily="66" charset="0"/>
              </a:rPr>
              <a:t>Levels of Communication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smtClean="0"/>
              <a:t>Break into groups of three or four</a:t>
            </a:r>
          </a:p>
          <a:p>
            <a:pPr eaLnBrk="1" hangingPunct="1"/>
            <a:r>
              <a:rPr lang="en-US" smtClean="0"/>
              <a:t>Everyone must participate </a:t>
            </a:r>
          </a:p>
          <a:p>
            <a:pPr eaLnBrk="1" hangingPunct="1"/>
            <a:r>
              <a:rPr lang="en-US" smtClean="0"/>
              <a:t>Give the person in your group who is speaking your attention</a:t>
            </a:r>
          </a:p>
          <a:p>
            <a:pPr eaLnBrk="1" hangingPunct="1"/>
            <a:r>
              <a:rPr lang="en-US" smtClean="0"/>
              <a:t>Each person in the group must have a turn to respond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levels of communication also apply to touching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Often teenage touching is superficial because . . 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It is not always an expression of how a person feels about you (Personal)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It is not always reinforcement of a relationship (Validating)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But it is to satisfy the desire of the person doing the touching—Therefore it does not enhance the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Round One (3 minutes)</a:t>
            </a:r>
          </a:p>
          <a:p>
            <a:pPr lvl="1" eaLnBrk="1" hangingPunct="1"/>
            <a:r>
              <a:rPr lang="en-US" sz="2400" dirty="0" smtClean="0"/>
              <a:t>Do you like to play sports or watch? Have you played on any sports teams? If you could go to an Olympic event what would you choose?</a:t>
            </a:r>
          </a:p>
          <a:p>
            <a:pPr lvl="1" eaLnBrk="1" hangingPunct="1"/>
            <a:r>
              <a:rPr lang="en-US" sz="2400" dirty="0" smtClean="0"/>
              <a:t>Do you have a favorite </a:t>
            </a:r>
            <a:r>
              <a:rPr lang="en-US" sz="2400" dirty="0" smtClean="0"/>
              <a:t>book? </a:t>
            </a:r>
            <a:r>
              <a:rPr lang="en-US" sz="2400" smtClean="0"/>
              <a:t>What </a:t>
            </a:r>
            <a:r>
              <a:rPr lang="en-US" sz="2400" smtClean="0"/>
              <a:t>TV </a:t>
            </a:r>
            <a:r>
              <a:rPr lang="en-US" sz="2400" dirty="0" smtClean="0"/>
              <a:t>shows do you like? </a:t>
            </a:r>
          </a:p>
          <a:p>
            <a:pPr lvl="1" eaLnBrk="1" hangingPunct="1"/>
            <a:r>
              <a:rPr lang="en-US" sz="2400" dirty="0" smtClean="0"/>
              <a:t>What is your favorite movie? What was the last movie you saw?</a:t>
            </a:r>
          </a:p>
          <a:p>
            <a:pPr lvl="1" eaLnBrk="1" hangingPunct="1"/>
            <a:r>
              <a:rPr lang="en-US" sz="2400" dirty="0" smtClean="0"/>
              <a:t>What is your favorite food?  If you could go to a foreign country just to eat the food which one would you choose?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525963"/>
          </a:xfrm>
        </p:spPr>
        <p:txBody>
          <a:bodyPr/>
          <a:lstStyle/>
          <a:p>
            <a:pPr eaLnBrk="1" hangingPunct="1"/>
            <a:r>
              <a:rPr lang="en-US" smtClean="0"/>
              <a:t>Superficial Communication</a:t>
            </a:r>
          </a:p>
          <a:p>
            <a:pPr lvl="1" eaLnBrk="1" hangingPunct="1"/>
            <a:r>
              <a:rPr lang="en-US" smtClean="0"/>
              <a:t>Makes up the majority of communication</a:t>
            </a:r>
          </a:p>
          <a:p>
            <a:pPr lvl="1" eaLnBrk="1" hangingPunct="1"/>
            <a:r>
              <a:rPr lang="en-US" i="1" smtClean="0"/>
              <a:t>Involves talking about events</a:t>
            </a:r>
          </a:p>
          <a:p>
            <a:pPr lvl="2" eaLnBrk="1" hangingPunct="1"/>
            <a:r>
              <a:rPr lang="en-US" smtClean="0"/>
              <a:t>What time you will be home</a:t>
            </a:r>
          </a:p>
          <a:p>
            <a:pPr lvl="2" eaLnBrk="1" hangingPunct="1"/>
            <a:r>
              <a:rPr lang="en-US" smtClean="0"/>
              <a:t>What is for dinner</a:t>
            </a:r>
          </a:p>
          <a:p>
            <a:pPr lvl="2" eaLnBrk="1" hangingPunct="1"/>
            <a:r>
              <a:rPr lang="en-US" smtClean="0"/>
              <a:t>What you did in school </a:t>
            </a:r>
          </a:p>
          <a:p>
            <a:pPr lvl="2" eaLnBrk="1" hangingPunct="1"/>
            <a:r>
              <a:rPr lang="en-US" smtClean="0"/>
              <a:t>The weather</a:t>
            </a:r>
          </a:p>
          <a:p>
            <a:pPr lvl="2" eaLnBrk="1" hangingPunct="1"/>
            <a:r>
              <a:rPr lang="en-US" smtClean="0"/>
              <a:t>What is your favorite food, color, movie,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smtClean="0"/>
              <a:t>Why would you communicate superficially?</a:t>
            </a:r>
          </a:p>
          <a:p>
            <a:pPr lvl="1" eaLnBrk="1" hangingPunct="1"/>
            <a:r>
              <a:rPr lang="en-US" sz="3200" smtClean="0"/>
              <a:t>You have been hurt in a relationship</a:t>
            </a:r>
          </a:p>
          <a:p>
            <a:pPr lvl="1" eaLnBrk="1" hangingPunct="1"/>
            <a:r>
              <a:rPr lang="en-US" sz="3200" smtClean="0"/>
              <a:t>You do not see people often enough to communicate on a more meaningful level</a:t>
            </a:r>
          </a:p>
          <a:p>
            <a:pPr lvl="1" eaLnBrk="1" hangingPunct="1"/>
            <a:r>
              <a:rPr lang="en-US" sz="3200" smtClean="0"/>
              <a:t>You are doing things you feel guilty about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mtClean="0"/>
              <a:t>Round Two (5 minutes)</a:t>
            </a:r>
          </a:p>
          <a:p>
            <a:pPr lvl="1" eaLnBrk="1" hangingPunct="1"/>
            <a:r>
              <a:rPr lang="en-US" smtClean="0"/>
              <a:t>Describe a difficult experience you have been through.</a:t>
            </a:r>
          </a:p>
          <a:p>
            <a:pPr lvl="1" eaLnBrk="1" hangingPunct="1"/>
            <a:r>
              <a:rPr lang="en-US" smtClean="0"/>
              <a:t>Who is your hero and why?</a:t>
            </a:r>
          </a:p>
          <a:p>
            <a:pPr lvl="1" eaLnBrk="1" hangingPunct="1"/>
            <a:r>
              <a:rPr lang="en-US" smtClean="0"/>
              <a:t>What are your goals and dreams?</a:t>
            </a:r>
          </a:p>
          <a:p>
            <a:pPr lvl="1" eaLnBrk="1" hangingPunct="1"/>
            <a:r>
              <a:rPr lang="en-US" smtClean="0"/>
              <a:t>Describe your relationship with your family</a:t>
            </a:r>
          </a:p>
          <a:p>
            <a:pPr lvl="1" eaLnBrk="1" hangingPunct="1"/>
            <a:r>
              <a:rPr lang="en-US" smtClean="0"/>
              <a:t>Relate a personal experience of your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Personal Communication</a:t>
            </a:r>
          </a:p>
          <a:p>
            <a:pPr lvl="1" eaLnBrk="1" hangingPunct="1"/>
            <a:r>
              <a:rPr lang="en-US" sz="2400" i="1" smtClean="0"/>
              <a:t>Involves opening up and talking about feelings, beliefs, and opinions that mean something to you</a:t>
            </a:r>
          </a:p>
          <a:p>
            <a:pPr eaLnBrk="1" hangingPunct="1"/>
            <a:r>
              <a:rPr lang="en-US" sz="2800" smtClean="0"/>
              <a:t>Why at time is it hard to share personal experiences ?</a:t>
            </a:r>
          </a:p>
          <a:p>
            <a:pPr lvl="1" eaLnBrk="1" hangingPunct="1"/>
            <a:r>
              <a:rPr lang="en-US" sz="2400" smtClean="0"/>
              <a:t>Because you had to RISK</a:t>
            </a:r>
          </a:p>
          <a:p>
            <a:pPr lvl="1" eaLnBrk="1" hangingPunct="1"/>
            <a:r>
              <a:rPr lang="en-US" sz="2400" smtClean="0"/>
              <a:t>You were sharing something that means something to you</a:t>
            </a:r>
          </a:p>
          <a:p>
            <a:pPr lvl="1" eaLnBrk="1" hangingPunct="1"/>
            <a:r>
              <a:rPr lang="en-US" sz="2400" smtClean="0"/>
              <a:t>Someone could betray you</a:t>
            </a:r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lvl="1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924800" cy="4449763"/>
          </a:xfrm>
        </p:spPr>
        <p:txBody>
          <a:bodyPr/>
          <a:lstStyle/>
          <a:p>
            <a:pPr eaLnBrk="1" hangingPunct="1"/>
            <a:r>
              <a:rPr lang="en-US" smtClean="0"/>
              <a:t>Round 3 (3 minutes) </a:t>
            </a:r>
          </a:p>
          <a:p>
            <a:pPr lvl="1" eaLnBrk="1" hangingPunct="1"/>
            <a:r>
              <a:rPr lang="en-US" smtClean="0"/>
              <a:t>Give a compliment to each person in your group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Validating</a:t>
            </a:r>
          </a:p>
          <a:p>
            <a:pPr lvl="1" eaLnBrk="1" hangingPunct="1"/>
            <a:r>
              <a:rPr lang="en-US" i="1" dirty="0" smtClean="0"/>
              <a:t>Reinforces peoples’ feelings about themselves</a:t>
            </a:r>
          </a:p>
          <a:p>
            <a:pPr lvl="2" eaLnBrk="1" hangingPunct="1"/>
            <a:r>
              <a:rPr lang="en-US" dirty="0" smtClean="0"/>
              <a:t>Complimenting</a:t>
            </a:r>
          </a:p>
          <a:p>
            <a:pPr lvl="2" eaLnBrk="1" hangingPunct="1"/>
            <a:r>
              <a:rPr lang="en-US" dirty="0" smtClean="0"/>
              <a:t>Acknowledging the other person's feelings &amp; ideas</a:t>
            </a:r>
          </a:p>
          <a:p>
            <a:pPr lvl="2" eaLnBrk="1" hangingPunct="1"/>
            <a:r>
              <a:rPr lang="en-US" dirty="0" smtClean="0"/>
              <a:t>Offering to listen </a:t>
            </a:r>
          </a:p>
          <a:p>
            <a:pPr lvl="2" eaLnBrk="1" hangingPunct="1"/>
            <a:r>
              <a:rPr lang="en-US" dirty="0" smtClean="0"/>
              <a:t>Being there for them; remaining present physically and emotionally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Points to Ponder</a:t>
            </a:r>
          </a:p>
          <a:p>
            <a:pPr lvl="1" eaLnBrk="1" hangingPunct="1"/>
            <a:r>
              <a:rPr lang="en-US" smtClean="0"/>
              <a:t>No relationship can get better without communication on a personal and validating level</a:t>
            </a:r>
          </a:p>
          <a:p>
            <a:pPr lvl="1" eaLnBrk="1" hangingPunct="1"/>
            <a:r>
              <a:rPr lang="en-US" smtClean="0"/>
              <a:t>The “Generation Gap” occurs when the parent and child communicate on a superficial level</a:t>
            </a:r>
          </a:p>
          <a:p>
            <a:pPr lvl="1" eaLnBrk="1" hangingPunct="1"/>
            <a:r>
              <a:rPr lang="en-US" smtClean="0"/>
              <a:t>Relationships will end if the only type of communication is superficial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436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Monotype Corsiva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Bradley Wahlen</dc:creator>
  <cp:lastModifiedBy>kate.hormell</cp:lastModifiedBy>
  <cp:revision>7</cp:revision>
  <dcterms:created xsi:type="dcterms:W3CDTF">2008-09-14T14:47:07Z</dcterms:created>
  <dcterms:modified xsi:type="dcterms:W3CDTF">2016-08-30T15:18:31Z</dcterms:modified>
</cp:coreProperties>
</file>