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19"/>
  </p:handoutMasterIdLst>
  <p:sldIdLst>
    <p:sldId id="256" r:id="rId2"/>
    <p:sldId id="273" r:id="rId3"/>
    <p:sldId id="277" r:id="rId4"/>
    <p:sldId id="265" r:id="rId5"/>
    <p:sldId id="266" r:id="rId6"/>
    <p:sldId id="290" r:id="rId7"/>
    <p:sldId id="267" r:id="rId8"/>
    <p:sldId id="268" r:id="rId9"/>
    <p:sldId id="274" r:id="rId10"/>
    <p:sldId id="275" r:id="rId11"/>
    <p:sldId id="269" r:id="rId12"/>
    <p:sldId id="270" r:id="rId13"/>
    <p:sldId id="285" r:id="rId14"/>
    <p:sldId id="286" r:id="rId15"/>
    <p:sldId id="287" r:id="rId16"/>
    <p:sldId id="288" r:id="rId17"/>
    <p:sldId id="28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94624" autoAdjust="0"/>
  </p:normalViewPr>
  <p:slideViewPr>
    <p:cSldViewPr>
      <p:cViewPr varScale="1">
        <p:scale>
          <a:sx n="70" d="100"/>
          <a:sy n="70" d="100"/>
        </p:scale>
        <p:origin x="-10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76"/>
    </p:cViewPr>
  </p:sorterViewPr>
  <p:notesViewPr>
    <p:cSldViewPr>
      <p:cViewPr varScale="1">
        <p:scale>
          <a:sx n="26" d="100"/>
          <a:sy n="26" d="100"/>
        </p:scale>
        <p:origin x="-135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C7CE9F4-151C-411F-9E42-2A7034ED7D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B25D7C6-EEF5-4723-924D-4DF44AD46B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7286258-45D0-48F6-BD2B-43124FFB0E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C3DCD24-058B-4F67-BA16-861802AA27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C7DC3BE-D4CC-4E06-BB75-F99EAA0578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BCBA56C-94F1-416B-B822-2FA4EF81FF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889D1BB-E5F4-4807-8CE6-0993ECC943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4671FB8-50F7-4ACA-A75D-58FC827696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9389EEF-3502-46A2-B932-7E23C843E4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06799923-7435-477B-B6CD-8EFF74AC77E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41FB71E-B08F-410B-88D8-C57DFD6719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2EC0A8D-F533-4CB4-BD4E-D20ADD2201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k-smitten-brnpattern"/>
          <p:cNvPicPr>
            <a:picLocks noChangeAspect="1" noChangeArrowheads="1"/>
          </p:cNvPicPr>
          <p:nvPr userDrawn="1"/>
        </p:nvPicPr>
        <p:blipFill>
          <a:blip r:embed="rId13" cstate="print"/>
          <a:srcRect b="37500"/>
          <a:stretch>
            <a:fillRect/>
          </a:stretch>
        </p:blipFill>
        <p:spPr bwMode="auto">
          <a:xfrm>
            <a:off x="0" y="0"/>
            <a:ext cx="9144000" cy="6858000"/>
          </a:xfrm>
          <a:prstGeom prst="rect">
            <a:avLst/>
          </a:prstGeom>
          <a:noFill/>
          <a:ln w="9525">
            <a:noFill/>
            <a:miter lim="800000"/>
            <a:headEnd/>
            <a:tailEnd/>
          </a:ln>
        </p:spPr>
      </p:pic>
      <p:pic>
        <p:nvPicPr>
          <p:cNvPr id="1027" name="Picture 3" descr="tk-smitten-whitesolid"/>
          <p:cNvPicPr>
            <a:picLocks noChangeAspect="1" noChangeArrowheads="1"/>
          </p:cNvPicPr>
          <p:nvPr userDrawn="1"/>
        </p:nvPicPr>
        <p:blipFill>
          <a:blip r:embed="rId14" cstate="print"/>
          <a:srcRect r="25000" b="51389"/>
          <a:stretch>
            <a:fillRect/>
          </a:stretch>
        </p:blipFill>
        <p:spPr bwMode="auto">
          <a:xfrm>
            <a:off x="685800" y="990600"/>
            <a:ext cx="7772400" cy="5334000"/>
          </a:xfrm>
          <a:prstGeom prst="rect">
            <a:avLst/>
          </a:prstGeom>
          <a:noFill/>
          <a:ln w="9525">
            <a:noFill/>
            <a:miter lim="800000"/>
            <a:headEnd/>
            <a:tailEnd/>
          </a:ln>
        </p:spPr>
      </p:pic>
      <p:sp>
        <p:nvSpPr>
          <p:cNvPr id="1028" name="Rectangle 4"/>
          <p:cNvSpPr>
            <a:spLocks noGrp="1" noChangeArrowheads="1"/>
          </p:cNvSpPr>
          <p:nvPr>
            <p:ph type="title"/>
          </p:nvPr>
        </p:nvSpPr>
        <p:spPr bwMode="auto">
          <a:xfrm>
            <a:off x="685800" y="228600"/>
            <a:ext cx="3657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a:t>
            </a:r>
          </a:p>
        </p:txBody>
      </p:sp>
      <p:sp>
        <p:nvSpPr>
          <p:cNvPr id="1029"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0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08"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B65A4A-4B66-430B-A329-DC8D7F62E6B6}" type="slidenum">
              <a:rPr lang="en-US"/>
              <a:pPr>
                <a:defRPr/>
              </a:pPr>
              <a:t>‹#›</a:t>
            </a:fld>
            <a:endParaRPr lang="en-US"/>
          </a:p>
        </p:txBody>
      </p:sp>
      <p:pic>
        <p:nvPicPr>
          <p:cNvPr id="1033" name="Picture 9" descr="LS_Aug20Freebie_frame1"/>
          <p:cNvPicPr>
            <a:picLocks noChangeAspect="1" noChangeArrowheads="1"/>
          </p:cNvPicPr>
          <p:nvPr userDrawn="1"/>
        </p:nvPicPr>
        <p:blipFill>
          <a:blip r:embed="rId15" cstate="print"/>
          <a:srcRect/>
          <a:stretch>
            <a:fillRect/>
          </a:stretch>
        </p:blipFill>
        <p:spPr bwMode="auto">
          <a:xfrm>
            <a:off x="304800" y="228600"/>
            <a:ext cx="8458200" cy="6456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295400"/>
            <a:ext cx="7239000" cy="2116138"/>
          </a:xfrm>
        </p:spPr>
        <p:txBody>
          <a:bodyPr/>
          <a:lstStyle/>
          <a:p>
            <a:pPr eaLnBrk="1" hangingPunct="1"/>
            <a:r>
              <a:rPr lang="en-US" sz="4000" smtClean="0"/>
              <a:t>Passive, Aggressive, &amp; Assertive Communication</a:t>
            </a:r>
          </a:p>
        </p:txBody>
      </p:sp>
      <p:sp>
        <p:nvSpPr>
          <p:cNvPr id="2051" name="Rectangle 3"/>
          <p:cNvSpPr>
            <a:spLocks noGrp="1" noChangeArrowheads="1"/>
          </p:cNvSpPr>
          <p:nvPr>
            <p:ph type="subTitle" idx="1"/>
          </p:nvPr>
        </p:nvSpPr>
        <p:spPr>
          <a:xfrm>
            <a:off x="838200" y="3505200"/>
            <a:ext cx="7315200" cy="1066800"/>
          </a:xfrm>
        </p:spPr>
        <p:txBody>
          <a:bodyPr/>
          <a:lstStyle/>
          <a:p>
            <a:pPr eaLnBrk="1" hangingPunct="1"/>
            <a:r>
              <a:rPr lang="en-US" b="1" i="1" smtClean="0">
                <a:latin typeface="TimelessTLig" pitchFamily="18" charset="0"/>
              </a:rPr>
              <a:t>Understanding Communication Styles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228600"/>
            <a:ext cx="3657600" cy="563563"/>
          </a:xfrm>
        </p:spPr>
        <p:txBody>
          <a:bodyPr/>
          <a:lstStyle/>
          <a:p>
            <a:pPr eaLnBrk="1" hangingPunct="1"/>
            <a:r>
              <a:rPr lang="en-US" sz="2800" smtClean="0"/>
              <a:t>Passive-Aggressive</a:t>
            </a:r>
          </a:p>
        </p:txBody>
      </p:sp>
      <p:sp>
        <p:nvSpPr>
          <p:cNvPr id="28675" name="Rectangle 3"/>
          <p:cNvSpPr>
            <a:spLocks noGrp="1" noChangeArrowheads="1"/>
          </p:cNvSpPr>
          <p:nvPr>
            <p:ph type="body" idx="1"/>
          </p:nvPr>
        </p:nvSpPr>
        <p:spPr>
          <a:xfrm>
            <a:off x="990600" y="1371600"/>
            <a:ext cx="7086600" cy="4754563"/>
          </a:xfrm>
        </p:spPr>
        <p:txBody>
          <a:bodyPr/>
          <a:lstStyle/>
          <a:p>
            <a:pPr eaLnBrk="1" hangingPunct="1">
              <a:lnSpc>
                <a:spcPct val="90000"/>
              </a:lnSpc>
            </a:pPr>
            <a:r>
              <a:rPr lang="en-US" smtClean="0"/>
              <a:t>“I love your hair.  Most people probably can’t even tell it’s a wig.”</a:t>
            </a:r>
          </a:p>
          <a:p>
            <a:pPr eaLnBrk="1" hangingPunct="1">
              <a:lnSpc>
                <a:spcPct val="90000"/>
              </a:lnSpc>
            </a:pPr>
            <a:r>
              <a:rPr lang="en-US" smtClean="0"/>
              <a:t>“I hear what you’re saying, and I wouldn’t want to make waves, so I’ll do what you say even though someone will probably get sued.”</a:t>
            </a:r>
          </a:p>
          <a:p>
            <a:pPr eaLnBrk="1" hangingPunct="1">
              <a:lnSpc>
                <a:spcPct val="90000"/>
              </a:lnSpc>
            </a:pPr>
            <a:r>
              <a:rPr lang="en-US" smtClean="0"/>
              <a:t>To your face, “Sure I will do it.”  Behind your back, “I am not going to do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Assertive </a:t>
            </a:r>
          </a:p>
        </p:txBody>
      </p:sp>
      <p:sp>
        <p:nvSpPr>
          <p:cNvPr id="21507" name="Rectangle 3"/>
          <p:cNvSpPr>
            <a:spLocks noGrp="1" noChangeArrowheads="1"/>
          </p:cNvSpPr>
          <p:nvPr>
            <p:ph type="body" idx="1"/>
          </p:nvPr>
        </p:nvSpPr>
        <p:spPr>
          <a:xfrm>
            <a:off x="838200" y="1295400"/>
            <a:ext cx="7391400" cy="4830763"/>
          </a:xfrm>
        </p:spPr>
        <p:txBody>
          <a:bodyPr/>
          <a:lstStyle/>
          <a:p>
            <a:pPr eaLnBrk="1" hangingPunct="1">
              <a:lnSpc>
                <a:spcPct val="80000"/>
              </a:lnSpc>
            </a:pPr>
            <a:r>
              <a:rPr lang="en-US" sz="2800" i="1" smtClean="0"/>
              <a:t>Protecting your own rights without violating the rights of others</a:t>
            </a:r>
            <a:r>
              <a:rPr lang="en-US" sz="2800" smtClean="0"/>
              <a:t>. </a:t>
            </a:r>
          </a:p>
          <a:p>
            <a:pPr eaLnBrk="1" hangingPunct="1">
              <a:lnSpc>
                <a:spcPct val="80000"/>
              </a:lnSpc>
            </a:pPr>
            <a:r>
              <a:rPr lang="en-US" sz="2800" smtClean="0"/>
              <a:t>The goal of the assertive person is to communicate with respect and to understand each other; to find a solution to the problem.</a:t>
            </a:r>
          </a:p>
          <a:p>
            <a:pPr eaLnBrk="1" hangingPunct="1">
              <a:lnSpc>
                <a:spcPct val="80000"/>
              </a:lnSpc>
            </a:pPr>
            <a:r>
              <a:rPr lang="en-US" sz="2800" smtClean="0"/>
              <a:t>Takes a risk with others in the short run, but in the long run relationships are much stronger.</a:t>
            </a:r>
          </a:p>
          <a:p>
            <a:pPr eaLnBrk="1" hangingPunct="1">
              <a:lnSpc>
                <a:spcPct val="80000"/>
              </a:lnSpc>
            </a:pPr>
            <a:r>
              <a:rPr lang="en-US" sz="2800" i="1" smtClean="0"/>
              <a:t>Eye contact maintained; listens and validates others; confident and strong, yet also flexible; objective and unemotional; presents wishes clearly and respectfully.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Assertive</a:t>
            </a:r>
          </a:p>
        </p:txBody>
      </p:sp>
      <p:sp>
        <p:nvSpPr>
          <p:cNvPr id="22531" name="Rectangle 3"/>
          <p:cNvSpPr>
            <a:spLocks noGrp="1" noChangeArrowheads="1"/>
          </p:cNvSpPr>
          <p:nvPr>
            <p:ph type="body" idx="1"/>
          </p:nvPr>
        </p:nvSpPr>
        <p:spPr>
          <a:xfrm>
            <a:off x="838200" y="1447800"/>
            <a:ext cx="7391400" cy="4495800"/>
          </a:xfrm>
        </p:spPr>
        <p:txBody>
          <a:bodyPr/>
          <a:lstStyle/>
          <a:p>
            <a:pPr eaLnBrk="1" hangingPunct="1"/>
            <a:r>
              <a:rPr lang="en-US" smtClean="0"/>
              <a:t>“So what you’re saying is. . . .”</a:t>
            </a:r>
          </a:p>
          <a:p>
            <a:pPr eaLnBrk="1" hangingPunct="1"/>
            <a:r>
              <a:rPr lang="en-US" smtClean="0"/>
              <a:t>“I can see that this is important to you, and it is also important to me.  Perhaps we can talk more respectfully and try to solve the problem.”</a:t>
            </a:r>
          </a:p>
          <a:p>
            <a:pPr eaLnBrk="1" hangingPunct="1"/>
            <a:r>
              <a:rPr lang="en-US" smtClean="0"/>
              <a:t>“I think. . . I feel. . . I believe that. . . .”</a:t>
            </a:r>
          </a:p>
          <a:p>
            <a:pPr eaLnBrk="1" hangingPunct="1"/>
            <a:r>
              <a:rPr lang="en-US" smtClean="0"/>
              <a:t>“I would appreciate it if you.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Aggression</a:t>
            </a:r>
          </a:p>
        </p:txBody>
      </p:sp>
      <p:sp>
        <p:nvSpPr>
          <p:cNvPr id="38915" name="Rectangle 3"/>
          <p:cNvSpPr>
            <a:spLocks noGrp="1" noChangeArrowheads="1"/>
          </p:cNvSpPr>
          <p:nvPr>
            <p:ph type="body" idx="1"/>
          </p:nvPr>
        </p:nvSpPr>
        <p:spPr>
          <a:xfrm>
            <a:off x="838200" y="1447800"/>
            <a:ext cx="7239000" cy="4678363"/>
          </a:xfrm>
        </p:spPr>
        <p:txBody>
          <a:bodyPr/>
          <a:lstStyle/>
          <a:p>
            <a:pPr eaLnBrk="1" hangingPunct="1"/>
            <a:r>
              <a:rPr lang="en-US" smtClean="0"/>
              <a:t>When Aggression is Appropriate </a:t>
            </a:r>
          </a:p>
          <a:p>
            <a:pPr lvl="1" eaLnBrk="1" hangingPunct="1"/>
            <a:r>
              <a:rPr lang="en-US" smtClean="0"/>
              <a:t>In an emergency</a:t>
            </a:r>
          </a:p>
          <a:p>
            <a:pPr lvl="1" eaLnBrk="1" hangingPunct="1"/>
            <a:r>
              <a:rPr lang="en-US" smtClean="0"/>
              <a:t>When there is not time to spend on a compromise.</a:t>
            </a:r>
          </a:p>
          <a:p>
            <a:pPr lvl="1" eaLnBrk="1" hangingPunct="1"/>
            <a:r>
              <a:rPr lang="en-US" smtClean="0"/>
              <a:t>When your opinion is based on several facts, you therefore KNOW you are right, and there is not time to utilize assertiveness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Passive</a:t>
            </a:r>
          </a:p>
        </p:txBody>
      </p:sp>
      <p:sp>
        <p:nvSpPr>
          <p:cNvPr id="39939" name="Rectangle 3"/>
          <p:cNvSpPr>
            <a:spLocks noGrp="1" noChangeArrowheads="1"/>
          </p:cNvSpPr>
          <p:nvPr>
            <p:ph type="body" idx="1"/>
          </p:nvPr>
        </p:nvSpPr>
        <p:spPr>
          <a:xfrm>
            <a:off x="838200" y="1219200"/>
            <a:ext cx="7848600" cy="4525963"/>
          </a:xfrm>
        </p:spPr>
        <p:txBody>
          <a:bodyPr/>
          <a:lstStyle/>
          <a:p>
            <a:pPr eaLnBrk="1" hangingPunct="1"/>
            <a:r>
              <a:rPr lang="en-US" smtClean="0"/>
              <a:t>When is it okay to Passive:</a:t>
            </a:r>
          </a:p>
          <a:p>
            <a:pPr lvl="1" eaLnBrk="1" hangingPunct="1"/>
            <a:r>
              <a:rPr lang="en-US" smtClean="0"/>
              <a:t>When the results of pushing the issue would cause problems that outweigh the benefits. </a:t>
            </a:r>
          </a:p>
          <a:p>
            <a:pPr lvl="1" eaLnBrk="1" hangingPunct="1"/>
            <a:r>
              <a:rPr lang="en-US" smtClean="0"/>
              <a:t>When issues are minor.</a:t>
            </a:r>
          </a:p>
          <a:p>
            <a:pPr lvl="1" eaLnBrk="1" hangingPunct="1"/>
            <a:r>
              <a:rPr lang="en-US" smtClean="0"/>
              <a:t>When there is a power differential that is not in your favor and the other party is getting agitated by your assertiveness.</a:t>
            </a:r>
          </a:p>
          <a:p>
            <a:pPr lvl="1" eaLnBrk="1" hangingPunct="1"/>
            <a:r>
              <a:rPr lang="en-US" smtClean="0"/>
              <a:t>When the other individual’s position is impossible to change.  (E.g., the law).</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Assertive</a:t>
            </a:r>
          </a:p>
        </p:txBody>
      </p:sp>
      <p:sp>
        <p:nvSpPr>
          <p:cNvPr id="40963" name="Rectangle 3"/>
          <p:cNvSpPr>
            <a:spLocks noGrp="1" noChangeArrowheads="1"/>
          </p:cNvSpPr>
          <p:nvPr>
            <p:ph type="body" idx="1"/>
          </p:nvPr>
        </p:nvSpPr>
        <p:spPr>
          <a:xfrm>
            <a:off x="838200" y="1447800"/>
            <a:ext cx="7543800" cy="4648200"/>
          </a:xfrm>
        </p:spPr>
        <p:txBody>
          <a:bodyPr/>
          <a:lstStyle/>
          <a:p>
            <a:pPr eaLnBrk="1" hangingPunct="1">
              <a:lnSpc>
                <a:spcPct val="90000"/>
              </a:lnSpc>
            </a:pPr>
            <a:r>
              <a:rPr lang="en-US" sz="2800" smtClean="0"/>
              <a:t>What is “Okay” in Assertive Behavior </a:t>
            </a:r>
          </a:p>
          <a:p>
            <a:pPr lvl="1" eaLnBrk="1" hangingPunct="1">
              <a:lnSpc>
                <a:spcPct val="90000"/>
              </a:lnSpc>
            </a:pPr>
            <a:r>
              <a:rPr lang="en-US" sz="2400" smtClean="0"/>
              <a:t>It is okay to say “I don’t know.”</a:t>
            </a:r>
          </a:p>
          <a:p>
            <a:pPr lvl="1" eaLnBrk="1" hangingPunct="1">
              <a:lnSpc>
                <a:spcPct val="90000"/>
              </a:lnSpc>
            </a:pPr>
            <a:r>
              <a:rPr lang="en-US" sz="2400" smtClean="0"/>
              <a:t>It is okay to say “No,” or “I cannot do that.”</a:t>
            </a:r>
          </a:p>
          <a:p>
            <a:pPr lvl="1" eaLnBrk="1" hangingPunct="1">
              <a:lnSpc>
                <a:spcPct val="90000"/>
              </a:lnSpc>
            </a:pPr>
            <a:r>
              <a:rPr lang="en-US" sz="2400" smtClean="0"/>
              <a:t>It is okay to make mistakes as long as responsibility is taken for them.</a:t>
            </a:r>
          </a:p>
          <a:p>
            <a:pPr lvl="1" eaLnBrk="1" hangingPunct="1">
              <a:lnSpc>
                <a:spcPct val="90000"/>
              </a:lnSpc>
            </a:pPr>
            <a:r>
              <a:rPr lang="en-US" sz="2400" smtClean="0"/>
              <a:t>It is okay to disagree and to verbalize that.</a:t>
            </a:r>
          </a:p>
          <a:p>
            <a:pPr lvl="1" eaLnBrk="1" hangingPunct="1">
              <a:lnSpc>
                <a:spcPct val="90000"/>
              </a:lnSpc>
            </a:pPr>
            <a:r>
              <a:rPr lang="en-US" sz="2400" smtClean="0"/>
              <a:t>It is okay to challenge others’ opinions or actions.  </a:t>
            </a:r>
          </a:p>
          <a:p>
            <a:pPr lvl="1" eaLnBrk="1" hangingPunct="1">
              <a:lnSpc>
                <a:spcPct val="90000"/>
              </a:lnSpc>
            </a:pPr>
            <a:r>
              <a:rPr lang="en-US" sz="2400" smtClean="0"/>
              <a:t>It is okay to not accept another’s opinion as factual or accurate (e.g., getting criticized). </a:t>
            </a:r>
          </a:p>
          <a:p>
            <a:pPr lvl="1" eaLnBrk="1" hangingPunct="1">
              <a:lnSpc>
                <a:spcPct val="90000"/>
              </a:lnSpc>
            </a:pPr>
            <a:r>
              <a:rPr lang="en-US" sz="2400" smtClean="0"/>
              <a:t>It is okay to ask for a change in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63">
                                            <p:txEl>
                                              <p:pRg st="7" end="7"/>
                                            </p:txEl>
                                          </p:spTgt>
                                        </p:tgtEl>
                                        <p:attrNameLst>
                                          <p:attrName>style.visibility</p:attrName>
                                        </p:attrNameLst>
                                      </p:cBhvr>
                                      <p:to>
                                        <p:strVal val="visible"/>
                                      </p:to>
                                    </p:set>
                                    <p:anim calcmode="lin" valueType="num">
                                      <p:cBhvr additive="base">
                                        <p:cTn id="49" dur="500" fill="hold"/>
                                        <p:tgtEl>
                                          <p:spTgt spid="409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Summary</a:t>
            </a:r>
          </a:p>
        </p:txBody>
      </p:sp>
      <p:sp>
        <p:nvSpPr>
          <p:cNvPr id="41987" name="Rectangle 3"/>
          <p:cNvSpPr>
            <a:spLocks noGrp="1" noChangeArrowheads="1"/>
          </p:cNvSpPr>
          <p:nvPr>
            <p:ph type="body" idx="1"/>
          </p:nvPr>
        </p:nvSpPr>
        <p:spPr>
          <a:xfrm>
            <a:off x="762000" y="1600200"/>
            <a:ext cx="7772400" cy="4495800"/>
          </a:xfrm>
        </p:spPr>
        <p:txBody>
          <a:bodyPr/>
          <a:lstStyle/>
          <a:p>
            <a:pPr eaLnBrk="1" hangingPunct="1"/>
            <a:r>
              <a:rPr lang="en-US" i="1" smtClean="0"/>
              <a:t>Every time</a:t>
            </a:r>
            <a:r>
              <a:rPr lang="en-US" smtClean="0"/>
              <a:t> we decide to communicate with another person, we select a style of communication.  Notice yours, and notice theirs.  </a:t>
            </a:r>
          </a:p>
          <a:p>
            <a:pPr eaLnBrk="1" hangingPunct="1"/>
            <a:r>
              <a:rPr lang="en-US" smtClean="0"/>
              <a:t>Being assertive is not synonymous with an anger management problem – it is protecting your rights without violating others’.</a:t>
            </a:r>
            <a:endParaRPr 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Summary</a:t>
            </a:r>
          </a:p>
        </p:txBody>
      </p:sp>
      <p:sp>
        <p:nvSpPr>
          <p:cNvPr id="43011" name="Rectangle 3"/>
          <p:cNvSpPr>
            <a:spLocks noGrp="1" noChangeArrowheads="1"/>
          </p:cNvSpPr>
          <p:nvPr>
            <p:ph type="body" idx="1"/>
          </p:nvPr>
        </p:nvSpPr>
        <p:spPr>
          <a:xfrm>
            <a:off x="914400" y="1219200"/>
            <a:ext cx="7239000" cy="4906963"/>
          </a:xfrm>
        </p:spPr>
        <p:txBody>
          <a:bodyPr/>
          <a:lstStyle/>
          <a:p>
            <a:pPr eaLnBrk="1" hangingPunct="1"/>
            <a:r>
              <a:rPr lang="en-US" sz="2800" smtClean="0"/>
              <a:t>Get ALL the facts you can before you pass judgment.</a:t>
            </a:r>
          </a:p>
          <a:p>
            <a:pPr eaLnBrk="1" hangingPunct="1"/>
            <a:r>
              <a:rPr lang="en-US" sz="2800" smtClean="0"/>
              <a:t>Assertiveness allows you to face confrontation in a healthy way and without getting overly emotional.</a:t>
            </a:r>
          </a:p>
          <a:p>
            <a:pPr eaLnBrk="1" hangingPunct="1"/>
            <a:r>
              <a:rPr lang="en-US" sz="2800" smtClean="0"/>
              <a:t>People are not difficult.  They only seem difficult to the extent that we do not have the skills to deal with what they bring to the table.  It is our lack of knowledge that makes the situation difficult.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3657600" cy="563563"/>
          </a:xfrm>
        </p:spPr>
        <p:txBody>
          <a:bodyPr/>
          <a:lstStyle/>
          <a:p>
            <a:pPr eaLnBrk="1" hangingPunct="1"/>
            <a:r>
              <a:rPr lang="en-US" sz="2400" smtClean="0"/>
              <a:t>Communication Basics</a:t>
            </a:r>
          </a:p>
        </p:txBody>
      </p:sp>
      <p:sp>
        <p:nvSpPr>
          <p:cNvPr id="26627" name="Rectangle 3"/>
          <p:cNvSpPr>
            <a:spLocks noGrp="1" noChangeArrowheads="1"/>
          </p:cNvSpPr>
          <p:nvPr>
            <p:ph type="body" idx="1"/>
          </p:nvPr>
        </p:nvSpPr>
        <p:spPr>
          <a:xfrm>
            <a:off x="838200" y="1447800"/>
            <a:ext cx="7467600" cy="4525963"/>
          </a:xfrm>
        </p:spPr>
        <p:txBody>
          <a:bodyPr/>
          <a:lstStyle/>
          <a:p>
            <a:pPr eaLnBrk="1" hangingPunct="1"/>
            <a:r>
              <a:rPr lang="en-US" smtClean="0"/>
              <a:t>It matters not so much </a:t>
            </a:r>
            <a:r>
              <a:rPr lang="en-US" i="1" smtClean="0"/>
              <a:t>what</a:t>
            </a:r>
            <a:r>
              <a:rPr lang="en-US" smtClean="0"/>
              <a:t> you say as it does </a:t>
            </a:r>
            <a:r>
              <a:rPr lang="en-US" i="1" smtClean="0"/>
              <a:t>how </a:t>
            </a:r>
            <a:r>
              <a:rPr lang="en-US" smtClean="0"/>
              <a:t>you say it. </a:t>
            </a:r>
          </a:p>
          <a:p>
            <a:pPr eaLnBrk="1" hangingPunct="1"/>
            <a:r>
              <a:rPr lang="en-US" smtClean="0"/>
              <a:t>Your communication style is a SET of various behaviors and methods of relaying information that impact all facets of life.  </a:t>
            </a:r>
          </a:p>
          <a:p>
            <a:pPr eaLnBrk="1" hangingPunct="1"/>
            <a:r>
              <a:rPr lang="en-US" smtClean="0"/>
              <a:t>The goal should always be to understand – not to be right.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3657600" cy="563563"/>
          </a:xfrm>
        </p:spPr>
        <p:txBody>
          <a:bodyPr/>
          <a:lstStyle/>
          <a:p>
            <a:pPr eaLnBrk="1" hangingPunct="1"/>
            <a:r>
              <a:rPr lang="en-US" sz="2500" smtClean="0"/>
              <a:t>Communication Basics</a:t>
            </a:r>
          </a:p>
        </p:txBody>
      </p:sp>
      <p:sp>
        <p:nvSpPr>
          <p:cNvPr id="30723" name="Rectangle 3"/>
          <p:cNvSpPr>
            <a:spLocks noGrp="1" noChangeArrowheads="1"/>
          </p:cNvSpPr>
          <p:nvPr>
            <p:ph type="body" idx="1"/>
          </p:nvPr>
        </p:nvSpPr>
        <p:spPr>
          <a:xfrm>
            <a:off x="838200" y="1295400"/>
            <a:ext cx="7467600" cy="4525963"/>
          </a:xfrm>
        </p:spPr>
        <p:txBody>
          <a:bodyPr/>
          <a:lstStyle/>
          <a:p>
            <a:pPr eaLnBrk="1" hangingPunct="1">
              <a:lnSpc>
                <a:spcPct val="90000"/>
              </a:lnSpc>
            </a:pPr>
            <a:r>
              <a:rPr lang="en-US" smtClean="0"/>
              <a:t>Get the facts before you pass judgment.  </a:t>
            </a:r>
          </a:p>
          <a:p>
            <a:pPr eaLnBrk="1" hangingPunct="1">
              <a:lnSpc>
                <a:spcPct val="90000"/>
              </a:lnSpc>
            </a:pPr>
            <a:r>
              <a:rPr lang="en-US" smtClean="0"/>
              <a:t>Learning all communication styles is important in order to avoid communicating in less effective ways </a:t>
            </a:r>
            <a:r>
              <a:rPr lang="en-US" i="1" smtClean="0"/>
              <a:t>and</a:t>
            </a:r>
            <a:r>
              <a:rPr lang="en-US" smtClean="0"/>
              <a:t> in order to recognize those styles in others so as to be able to deal with them.</a:t>
            </a:r>
          </a:p>
          <a:p>
            <a:pPr eaLnBrk="1" hangingPunct="1">
              <a:lnSpc>
                <a:spcPct val="90000"/>
              </a:lnSpc>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Passive</a:t>
            </a:r>
          </a:p>
        </p:txBody>
      </p:sp>
      <p:sp>
        <p:nvSpPr>
          <p:cNvPr id="16387" name="Rectangle 3"/>
          <p:cNvSpPr>
            <a:spLocks noGrp="1" noChangeArrowheads="1"/>
          </p:cNvSpPr>
          <p:nvPr>
            <p:ph type="body" idx="1"/>
          </p:nvPr>
        </p:nvSpPr>
        <p:spPr>
          <a:xfrm>
            <a:off x="990600" y="1600200"/>
            <a:ext cx="7239000" cy="4525963"/>
          </a:xfrm>
        </p:spPr>
        <p:txBody>
          <a:bodyPr/>
          <a:lstStyle/>
          <a:p>
            <a:pPr eaLnBrk="1" hangingPunct="1">
              <a:lnSpc>
                <a:spcPct val="90000"/>
              </a:lnSpc>
            </a:pPr>
            <a:r>
              <a:rPr lang="en-US" sz="2800" i="1" smtClean="0"/>
              <a:t>Allowing our own rights to be violated by failing to express our honest feelings</a:t>
            </a:r>
            <a:r>
              <a:rPr lang="en-US" sz="2800" smtClean="0"/>
              <a:t>.</a:t>
            </a:r>
          </a:p>
          <a:p>
            <a:pPr eaLnBrk="1" hangingPunct="1">
              <a:lnSpc>
                <a:spcPct val="90000"/>
              </a:lnSpc>
            </a:pPr>
            <a:r>
              <a:rPr lang="en-US" sz="2800" smtClean="0"/>
              <a:t>The goal of being a passive communicator is to avoid conflict no matter what. </a:t>
            </a:r>
          </a:p>
          <a:p>
            <a:pPr eaLnBrk="1" hangingPunct="1">
              <a:lnSpc>
                <a:spcPct val="90000"/>
              </a:lnSpc>
            </a:pPr>
            <a:r>
              <a:rPr lang="en-US" sz="2800" smtClean="0"/>
              <a:t>Little risk involved – very safe.</a:t>
            </a:r>
          </a:p>
          <a:p>
            <a:pPr eaLnBrk="1" hangingPunct="1">
              <a:lnSpc>
                <a:spcPct val="90000"/>
              </a:lnSpc>
            </a:pPr>
            <a:r>
              <a:rPr lang="en-US" sz="2800" i="1" smtClean="0"/>
              <a:t>Little eye contact, often defers to others’ opinions, usually quiet tone, may suddenly explode after being passive too long</a:t>
            </a:r>
            <a:r>
              <a:rPr lang="en-US"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Passive</a:t>
            </a:r>
          </a:p>
        </p:txBody>
      </p:sp>
      <p:sp>
        <p:nvSpPr>
          <p:cNvPr id="17411" name="Rectangle 3"/>
          <p:cNvSpPr>
            <a:spLocks noGrp="1" noChangeArrowheads="1"/>
          </p:cNvSpPr>
          <p:nvPr>
            <p:ph type="body" idx="1"/>
          </p:nvPr>
        </p:nvSpPr>
        <p:spPr>
          <a:xfrm>
            <a:off x="914400" y="1447800"/>
            <a:ext cx="7696200" cy="4525963"/>
          </a:xfrm>
        </p:spPr>
        <p:txBody>
          <a:bodyPr/>
          <a:lstStyle/>
          <a:p>
            <a:pPr eaLnBrk="1" hangingPunct="1"/>
            <a:r>
              <a:rPr lang="en-US" smtClean="0"/>
              <a:t>Verbal Cues</a:t>
            </a:r>
          </a:p>
          <a:p>
            <a:pPr lvl="1" eaLnBrk="1" hangingPunct="1"/>
            <a:r>
              <a:rPr lang="en-US" smtClean="0"/>
              <a:t>“I don’t know.”</a:t>
            </a:r>
          </a:p>
          <a:p>
            <a:pPr lvl="1" eaLnBrk="1" hangingPunct="1"/>
            <a:r>
              <a:rPr lang="en-US" smtClean="0"/>
              <a:t>“Whatever you think.”</a:t>
            </a:r>
          </a:p>
          <a:p>
            <a:pPr lvl="1" eaLnBrk="1" hangingPunct="1"/>
            <a:r>
              <a:rPr lang="en-US" smtClean="0"/>
              <a:t>“You have more experience than I.  You decide.”</a:t>
            </a:r>
          </a:p>
          <a:p>
            <a:pPr lvl="1" eaLnBrk="1" hangingPunct="1"/>
            <a:r>
              <a:rPr lang="en-US" smtClean="0"/>
              <a:t>“I’ll go with whatever the group decides.”</a:t>
            </a:r>
          </a:p>
          <a:p>
            <a:pPr lvl="1" eaLnBrk="1" hangingPunct="1"/>
            <a:r>
              <a:rPr lang="en-US" smtClean="0"/>
              <a:t>“I don’t care.  It doesn’t matter to me.”</a:t>
            </a:r>
          </a:p>
          <a:p>
            <a:pPr lvl="1" eaLnBrk="1" hangingPunct="1"/>
            <a:r>
              <a:rPr lang="en-US" smtClean="0"/>
              <a:t>“</a:t>
            </a:r>
            <a:r>
              <a:rPr lang="en-US" sz="2000" smtClean="0"/>
              <a:t>Yes, yes, yes, yes, yes, yes, yes</a:t>
            </a:r>
            <a:r>
              <a:rPr lang="en-US" smtClean="0"/>
              <a:t>. . . 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92100"/>
            <a:ext cx="3657600" cy="434975"/>
          </a:xfrm>
        </p:spPr>
        <p:txBody>
          <a:bodyPr/>
          <a:lstStyle/>
          <a:p>
            <a:pPr eaLnBrk="1" hangingPunct="1"/>
            <a:r>
              <a:rPr lang="en-US" smtClean="0"/>
              <a:t>Passive</a:t>
            </a:r>
          </a:p>
        </p:txBody>
      </p:sp>
      <p:sp>
        <p:nvSpPr>
          <p:cNvPr id="55299" name="Rectangle 3"/>
          <p:cNvSpPr>
            <a:spLocks noGrp="1" noChangeArrowheads="1"/>
          </p:cNvSpPr>
          <p:nvPr>
            <p:ph type="body" idx="1"/>
          </p:nvPr>
        </p:nvSpPr>
        <p:spPr>
          <a:xfrm>
            <a:off x="990600" y="1371600"/>
            <a:ext cx="7086600" cy="4525963"/>
          </a:xfrm>
        </p:spPr>
        <p:txBody>
          <a:bodyPr/>
          <a:lstStyle/>
          <a:p>
            <a:pPr eaLnBrk="1" hangingPunct="1">
              <a:lnSpc>
                <a:spcPct val="90000"/>
              </a:lnSpc>
            </a:pPr>
            <a:r>
              <a:rPr lang="en-US" sz="3600" smtClean="0"/>
              <a:t>Effects </a:t>
            </a:r>
          </a:p>
          <a:p>
            <a:pPr lvl="1" eaLnBrk="1" hangingPunct="1">
              <a:lnSpc>
                <a:spcPct val="90000"/>
              </a:lnSpc>
            </a:pPr>
            <a:r>
              <a:rPr lang="en-US" sz="3200" smtClean="0"/>
              <a:t>Gives up being him or herself </a:t>
            </a:r>
          </a:p>
          <a:p>
            <a:pPr lvl="1" eaLnBrk="1" hangingPunct="1">
              <a:lnSpc>
                <a:spcPct val="90000"/>
              </a:lnSpc>
            </a:pPr>
            <a:r>
              <a:rPr lang="en-US" sz="3200" smtClean="0"/>
              <a:t>Builds dependency relationships </a:t>
            </a:r>
          </a:p>
          <a:p>
            <a:pPr lvl="1" eaLnBrk="1" hangingPunct="1">
              <a:lnSpc>
                <a:spcPct val="90000"/>
              </a:lnSpc>
            </a:pPr>
            <a:r>
              <a:rPr lang="en-US" sz="3200" smtClean="0"/>
              <a:t>Doesn't know where he or she stands </a:t>
            </a:r>
          </a:p>
          <a:p>
            <a:pPr lvl="1" eaLnBrk="1" hangingPunct="1">
              <a:lnSpc>
                <a:spcPct val="90000"/>
              </a:lnSpc>
            </a:pPr>
            <a:r>
              <a:rPr lang="en-US" sz="3200" smtClean="0"/>
              <a:t>Slowly loses self esteem </a:t>
            </a:r>
          </a:p>
          <a:p>
            <a:pPr lvl="1" eaLnBrk="1" hangingPunct="1">
              <a:lnSpc>
                <a:spcPct val="90000"/>
              </a:lnSpc>
            </a:pPr>
            <a:r>
              <a:rPr lang="en-US" sz="3200" smtClean="0"/>
              <a:t>Promotes others' causes </a:t>
            </a:r>
          </a:p>
          <a:p>
            <a:pPr lvl="1" eaLnBrk="1" hangingPunct="1">
              <a:lnSpc>
                <a:spcPct val="90000"/>
              </a:lnSpc>
            </a:pPr>
            <a:r>
              <a:rPr lang="en-US" sz="3200" smtClean="0"/>
              <a:t>Is not well-liked</a:t>
            </a:r>
          </a:p>
          <a:p>
            <a:pPr lvl="1"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Aggressive</a:t>
            </a:r>
          </a:p>
        </p:txBody>
      </p:sp>
      <p:sp>
        <p:nvSpPr>
          <p:cNvPr id="18435" name="Rectangle 3"/>
          <p:cNvSpPr>
            <a:spLocks noGrp="1" noChangeArrowheads="1"/>
          </p:cNvSpPr>
          <p:nvPr>
            <p:ph type="body" idx="1"/>
          </p:nvPr>
        </p:nvSpPr>
        <p:spPr>
          <a:xfrm>
            <a:off x="914400" y="1219200"/>
            <a:ext cx="7162800" cy="4906963"/>
          </a:xfrm>
        </p:spPr>
        <p:txBody>
          <a:bodyPr/>
          <a:lstStyle/>
          <a:p>
            <a:pPr eaLnBrk="1" hangingPunct="1">
              <a:lnSpc>
                <a:spcPct val="80000"/>
              </a:lnSpc>
            </a:pPr>
            <a:r>
              <a:rPr lang="en-US" sz="2800" i="1" smtClean="0"/>
              <a:t>Protecting one’s own rights at the expense of others’ rights – no exceptions.</a:t>
            </a:r>
          </a:p>
          <a:p>
            <a:pPr lvl="1" eaLnBrk="1" hangingPunct="1">
              <a:lnSpc>
                <a:spcPct val="80000"/>
              </a:lnSpc>
            </a:pPr>
            <a:r>
              <a:rPr lang="en-US" sz="2400" smtClean="0"/>
              <a:t>The goal of the aggressor is to win at all costs; to be right.  </a:t>
            </a:r>
          </a:p>
          <a:p>
            <a:pPr eaLnBrk="1" hangingPunct="1">
              <a:lnSpc>
                <a:spcPct val="80000"/>
              </a:lnSpc>
            </a:pPr>
            <a:r>
              <a:rPr lang="en-US" sz="2800" smtClean="0"/>
              <a:t>Does not consider actions a risk because this person thinks they will always get their way.</a:t>
            </a:r>
          </a:p>
          <a:p>
            <a:pPr eaLnBrk="1" hangingPunct="1">
              <a:lnSpc>
                <a:spcPct val="80000"/>
              </a:lnSpc>
            </a:pPr>
            <a:r>
              <a:rPr lang="en-US" sz="2800" i="1" smtClean="0"/>
              <a:t>Eye contact is angry and intimidating; lots of energy; loud and belittling; never defers to others, or at least does not admit to; manipulative and controlling.  Often uses violence or verbal abuse</a:t>
            </a:r>
            <a:r>
              <a:rPr lang="en-US" sz="28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Aggressive</a:t>
            </a:r>
          </a:p>
        </p:txBody>
      </p:sp>
      <p:sp>
        <p:nvSpPr>
          <p:cNvPr id="20483" name="Rectangle 3"/>
          <p:cNvSpPr>
            <a:spLocks noGrp="1" noChangeArrowheads="1"/>
          </p:cNvSpPr>
          <p:nvPr>
            <p:ph type="body" idx="1"/>
          </p:nvPr>
        </p:nvSpPr>
        <p:spPr>
          <a:xfrm>
            <a:off x="914400" y="1371600"/>
            <a:ext cx="7315200" cy="4754563"/>
          </a:xfrm>
        </p:spPr>
        <p:txBody>
          <a:bodyPr/>
          <a:lstStyle/>
          <a:p>
            <a:pPr eaLnBrk="1" hangingPunct="1">
              <a:lnSpc>
                <a:spcPct val="90000"/>
              </a:lnSpc>
            </a:pPr>
            <a:r>
              <a:rPr lang="en-US" smtClean="0"/>
              <a:t>“I don’t know why you can’t see that this is the right way to do it.”</a:t>
            </a:r>
          </a:p>
          <a:p>
            <a:pPr eaLnBrk="1" hangingPunct="1">
              <a:lnSpc>
                <a:spcPct val="90000"/>
              </a:lnSpc>
            </a:pPr>
            <a:r>
              <a:rPr lang="en-US" smtClean="0"/>
              <a:t>“It’s going to be my way or not at all.”</a:t>
            </a:r>
          </a:p>
          <a:p>
            <a:pPr eaLnBrk="1" hangingPunct="1">
              <a:lnSpc>
                <a:spcPct val="90000"/>
              </a:lnSpc>
            </a:pPr>
            <a:r>
              <a:rPr lang="en-US" smtClean="0"/>
              <a:t>“You’re just stupid if you think that will work.”</a:t>
            </a:r>
          </a:p>
          <a:p>
            <a:pPr eaLnBrk="1" hangingPunct="1">
              <a:lnSpc>
                <a:spcPct val="90000"/>
              </a:lnSpc>
            </a:pPr>
            <a:r>
              <a:rPr lang="en-US" smtClean="0"/>
              <a:t>“Don’t ask me why just Do IT!</a:t>
            </a:r>
          </a:p>
          <a:p>
            <a:pPr eaLnBrk="1" hangingPunct="1">
              <a:lnSpc>
                <a:spcPct val="90000"/>
              </a:lnSpc>
            </a:pPr>
            <a:r>
              <a:rPr lang="en-US" smtClean="0"/>
              <a:t>“Who cares what you </a:t>
            </a:r>
            <a:r>
              <a:rPr lang="en-US" i="1" smtClean="0"/>
              <a:t>feel</a:t>
            </a:r>
            <a:r>
              <a:rPr lang="en-US" smtClean="0"/>
              <a:t>.  We’re talking about making things work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228600"/>
            <a:ext cx="3657600" cy="563563"/>
          </a:xfrm>
        </p:spPr>
        <p:txBody>
          <a:bodyPr/>
          <a:lstStyle/>
          <a:p>
            <a:pPr eaLnBrk="1" hangingPunct="1"/>
            <a:r>
              <a:rPr lang="en-US" sz="2800" smtClean="0"/>
              <a:t>Passive-Aggressive</a:t>
            </a:r>
          </a:p>
        </p:txBody>
      </p:sp>
      <p:sp>
        <p:nvSpPr>
          <p:cNvPr id="27651" name="Rectangle 3"/>
          <p:cNvSpPr>
            <a:spLocks noGrp="1" noChangeArrowheads="1"/>
          </p:cNvSpPr>
          <p:nvPr>
            <p:ph type="body" idx="1"/>
          </p:nvPr>
        </p:nvSpPr>
        <p:spPr>
          <a:xfrm>
            <a:off x="914400" y="1295400"/>
            <a:ext cx="7239000" cy="4830763"/>
          </a:xfrm>
        </p:spPr>
        <p:txBody>
          <a:bodyPr/>
          <a:lstStyle/>
          <a:p>
            <a:pPr eaLnBrk="1" hangingPunct="1">
              <a:lnSpc>
                <a:spcPct val="90000"/>
              </a:lnSpc>
            </a:pPr>
            <a:r>
              <a:rPr lang="en-US" sz="2800" i="1" smtClean="0"/>
              <a:t>Forfeiting your own rights initially, followed by manipulation and vengeance later</a:t>
            </a:r>
            <a:r>
              <a:rPr lang="en-US" sz="2800" smtClean="0"/>
              <a:t>.</a:t>
            </a:r>
          </a:p>
          <a:p>
            <a:pPr eaLnBrk="1" hangingPunct="1">
              <a:lnSpc>
                <a:spcPct val="90000"/>
              </a:lnSpc>
            </a:pPr>
            <a:r>
              <a:rPr lang="en-US" sz="2800" smtClean="0"/>
              <a:t>The goal of this style is to avoid conflict and then make the other party wish they had seen it your way.</a:t>
            </a:r>
          </a:p>
          <a:p>
            <a:pPr eaLnBrk="1" hangingPunct="1">
              <a:lnSpc>
                <a:spcPct val="90000"/>
              </a:lnSpc>
            </a:pPr>
            <a:r>
              <a:rPr lang="en-US" sz="2800" smtClean="0"/>
              <a:t>Avoids risk initially, risks relationships later, then acts surprised when people are mad.</a:t>
            </a:r>
          </a:p>
          <a:p>
            <a:pPr eaLnBrk="1" hangingPunct="1">
              <a:lnSpc>
                <a:spcPct val="90000"/>
              </a:lnSpc>
            </a:pPr>
            <a:r>
              <a:rPr lang="en-US" sz="2800" i="1" smtClean="0"/>
              <a:t>Behaves passively to people’s face, then aggressively when they are not around.  Often uses sarcasm</a:t>
            </a:r>
            <a:r>
              <a:rPr lang="en-US" sz="28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TotalTime>
  <Words>1035</Words>
  <Application>Microsoft Office PowerPoint</Application>
  <PresentationFormat>On-screen Show (4:3)</PresentationFormat>
  <Paragraphs>87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TimelessTLig</vt:lpstr>
      <vt:lpstr>Custom Design</vt:lpstr>
      <vt:lpstr>Passive, Aggressive, &amp; Assertive Communication</vt:lpstr>
      <vt:lpstr>Communication Basics</vt:lpstr>
      <vt:lpstr>Communication Basics</vt:lpstr>
      <vt:lpstr>Passive</vt:lpstr>
      <vt:lpstr>Passive</vt:lpstr>
      <vt:lpstr>Passive</vt:lpstr>
      <vt:lpstr>Aggressive</vt:lpstr>
      <vt:lpstr>Aggressive</vt:lpstr>
      <vt:lpstr>Passive-Aggressive</vt:lpstr>
      <vt:lpstr>Passive-Aggressive</vt:lpstr>
      <vt:lpstr>Assertive </vt:lpstr>
      <vt:lpstr>Assertive</vt:lpstr>
      <vt:lpstr>Aggression</vt:lpstr>
      <vt:lpstr>Passive</vt:lpstr>
      <vt:lpstr>Assertive</vt:lpstr>
      <vt:lpstr>Summary</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Passive, Aggressive, and Assertive Communication</dc:title>
  <dc:creator>Steven Eastmond</dc:creator>
  <cp:lastModifiedBy> </cp:lastModifiedBy>
  <cp:revision>15</cp:revision>
  <dcterms:created xsi:type="dcterms:W3CDTF">2005-06-14T05:38:05Z</dcterms:created>
  <dcterms:modified xsi:type="dcterms:W3CDTF">2010-09-15T18:17:22Z</dcterms:modified>
</cp:coreProperties>
</file>