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33"/>
  </p:notesMasterIdLst>
  <p:handoutMasterIdLst>
    <p:handoutMasterId r:id="rId34"/>
  </p:handoutMasterIdLst>
  <p:sldIdLst>
    <p:sldId id="257" r:id="rId3"/>
    <p:sldId id="284" r:id="rId4"/>
    <p:sldId id="287" r:id="rId5"/>
    <p:sldId id="258" r:id="rId6"/>
    <p:sldId id="264" r:id="rId7"/>
    <p:sldId id="259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8" r:id="rId21"/>
    <p:sldId id="275" r:id="rId22"/>
    <p:sldId id="286" r:id="rId23"/>
    <p:sldId id="283" r:id="rId24"/>
    <p:sldId id="274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60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ED4-D69B-4F2E-9E8F-84756F102C7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81B0-9A62-4E8D-B3AC-FD58D27F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D950-FF6C-450E-A292-782665957326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C1CB-B741-45C3-A5E1-A9697FF5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65C7-2B04-445F-8DB3-456E0173FCC0}" type="datetime1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987" y="3602038"/>
            <a:ext cx="75718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987" y="1041400"/>
            <a:ext cx="757187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333499"/>
            <a:ext cx="6298223" cy="4843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4623" y="1333499"/>
            <a:ext cx="1512277" cy="48434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4767-B1DE-417D-8BE5-E27B165E3682}" type="datetime1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4904BA-F6BA-48C5-B8E5-DE739A78F4B9}" type="datetime1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71393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7139354" cy="28622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7773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1580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/>
              <a:t>7/27/2015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07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07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45223"/>
            <a:ext cx="7962900" cy="9788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/>
              <a:t>7/27/2015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324100"/>
            <a:ext cx="4152900" cy="38481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8020A2-ABDB-4797-85B4-0B5D91075C2A}" type="datetime1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692" y="6356350"/>
            <a:ext cx="1764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7962900" cy="373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336427"/>
            <a:ext cx="7962900" cy="9873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960" userDrawn="1">
          <p15:clr>
            <a:srgbClr val="F26B43"/>
          </p15:clr>
        </p15:guide>
        <p15:guide id="3" pos="5976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orient="horz" pos="1464" userDrawn="1">
          <p15:clr>
            <a:srgbClr val="F26B43"/>
          </p15:clr>
        </p15:guide>
        <p15:guide id="7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31182"/>
            <a:ext cx="12192000" cy="2387600"/>
          </a:xfrm>
        </p:spPr>
        <p:txBody>
          <a:bodyPr>
            <a:noAutofit/>
          </a:bodyPr>
          <a:lstStyle/>
          <a:p>
            <a:r>
              <a:rPr lang="en-US" sz="9500" dirty="0" smtClean="0">
                <a:solidFill>
                  <a:srgbClr val="333399"/>
                </a:solidFill>
              </a:rPr>
              <a:t>FOOD-BORNE ILLNESS &amp; FOOD SAFETY</a:t>
            </a:r>
            <a:r>
              <a:rPr lang="en-US" sz="8000" dirty="0" smtClean="0">
                <a:solidFill>
                  <a:srgbClr val="333399"/>
                </a:solidFill>
              </a:rPr>
              <a:t/>
            </a:r>
            <a:br>
              <a:rPr lang="en-US" sz="8000" dirty="0" smtClean="0">
                <a:solidFill>
                  <a:srgbClr val="333399"/>
                </a:solidFill>
              </a:rPr>
            </a:br>
            <a:r>
              <a:rPr lang="en-US" sz="8000" dirty="0" smtClean="0">
                <a:solidFill>
                  <a:srgbClr val="333399"/>
                </a:solidFill>
              </a:rPr>
              <a:t>with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1032" name="Picture 8" descr="http://atlanticfoodsafety.com/wp-content/uploads/2012/02/ServSa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7167" r="3199" b="4873"/>
          <a:stretch/>
        </p:blipFill>
        <p:spPr bwMode="auto">
          <a:xfrm>
            <a:off x="2743200" y="2503153"/>
            <a:ext cx="9450278" cy="40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38349" y="5661034"/>
            <a:ext cx="66765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7000" dirty="0" smtClean="0">
                <a:solidFill>
                  <a:schemeClr val="bg2">
                    <a:lumMod val="50000"/>
                  </a:schemeClr>
                </a:solidFill>
              </a:rPr>
              <a:t>®</a:t>
            </a:r>
            <a:endParaRPr lang="en-US" sz="7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838120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E. coli </a:t>
            </a:r>
          </a:p>
          <a:p>
            <a:pPr lvl="1"/>
            <a:r>
              <a:rPr lang="en-US" sz="4800" b="1" dirty="0" smtClean="0"/>
              <a:t>Most Common Source:</a:t>
            </a:r>
          </a:p>
          <a:p>
            <a:pPr lvl="2"/>
            <a:r>
              <a:rPr lang="en-US" sz="5000" b="1" dirty="0" smtClean="0"/>
              <a:t>Undercooked Ground </a:t>
            </a:r>
            <a:r>
              <a:rPr lang="en-US" sz="5000" b="1" dirty="0"/>
              <a:t>B</a:t>
            </a:r>
            <a:r>
              <a:rPr lang="en-US" sz="5000" b="1" dirty="0" smtClean="0"/>
              <a:t>eef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Types of Food-Borne Illnesses </a:t>
            </a:r>
            <a:endParaRPr lang="en-US" sz="7000" dirty="0">
              <a:solidFill>
                <a:srgbClr val="33339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9000" y1="15364" x2="88000" y2="15364"/>
                        <a14:foregroundMark x1="94400" y1="15094" x2="94400" y2="15094"/>
                        <a14:foregroundMark x1="89800" y1="21833" x2="89800" y2="21833"/>
                        <a14:foregroundMark x1="89800" y1="26685" x2="89800" y2="26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27" y="2103120"/>
            <a:ext cx="4292059" cy="318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8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838120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Hepatitis A</a:t>
            </a:r>
          </a:p>
          <a:p>
            <a:pPr lvl="1"/>
            <a:r>
              <a:rPr lang="en-US" sz="4800" b="1" dirty="0" smtClean="0"/>
              <a:t>Most Common Source:</a:t>
            </a:r>
          </a:p>
          <a:p>
            <a:pPr lvl="2"/>
            <a:r>
              <a:rPr lang="en-US" sz="5000" b="1" dirty="0" smtClean="0"/>
              <a:t>Feces (Human </a:t>
            </a:r>
            <a:r>
              <a:rPr lang="en-US" sz="5000" b="1" dirty="0"/>
              <a:t>W</a:t>
            </a:r>
            <a:r>
              <a:rPr lang="en-US" sz="5000" b="1" dirty="0" smtClean="0"/>
              <a:t>aste) from Improper </a:t>
            </a:r>
            <a:r>
              <a:rPr lang="en-US" sz="5000" b="1" dirty="0"/>
              <a:t>H</a:t>
            </a:r>
            <a:r>
              <a:rPr lang="en-US" sz="5000" b="1" dirty="0" smtClean="0"/>
              <a:t>and </a:t>
            </a:r>
            <a:r>
              <a:rPr lang="en-US" sz="5000" b="1" dirty="0"/>
              <a:t>W</a:t>
            </a:r>
            <a:r>
              <a:rPr lang="en-US" sz="5000" b="1" dirty="0" smtClean="0"/>
              <a:t>ashing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Types of Food-Borne Illnesses </a:t>
            </a:r>
            <a:endParaRPr lang="en-US" sz="7000" dirty="0">
              <a:solidFill>
                <a:srgbClr val="333399"/>
              </a:solidFill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547112" y="2226366"/>
            <a:ext cx="4406348" cy="4214190"/>
            <a:chOff x="4791144" y="3048000"/>
            <a:chExt cx="4048056" cy="3810000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6019800" y="4419600"/>
              <a:ext cx="2819400" cy="2438400"/>
              <a:chOff x="8077200" y="4572000"/>
              <a:chExt cx="2819400" cy="2438400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8077200" y="4572000"/>
                <a:ext cx="2819400" cy="2286000"/>
                <a:chOff x="8077200" y="4572000"/>
                <a:chExt cx="2819400" cy="22860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8077200" y="4572000"/>
                  <a:ext cx="2819400" cy="22860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2" name="Picture 3" descr="sinksoap1.gif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77200" y="4572000"/>
                  <a:ext cx="2819400" cy="2256646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" name="Multiply 9"/>
              <p:cNvSpPr/>
              <p:nvPr/>
            </p:nvSpPr>
            <p:spPr>
              <a:xfrm>
                <a:off x="8305800" y="4800600"/>
                <a:ext cx="2528888" cy="2209800"/>
              </a:xfrm>
              <a:prstGeom prst="mathMultiply">
                <a:avLst>
                  <a:gd name="adj1" fmla="val 495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144" y="3048000"/>
              <a:ext cx="1600200" cy="259232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505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838120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Salmonella</a:t>
            </a:r>
          </a:p>
          <a:p>
            <a:pPr lvl="1"/>
            <a:r>
              <a:rPr lang="en-US" sz="4800" b="1" dirty="0" smtClean="0"/>
              <a:t>Most Common Source:</a:t>
            </a:r>
          </a:p>
          <a:p>
            <a:pPr lvl="2"/>
            <a:r>
              <a:rPr lang="en-US" sz="5000" b="1" dirty="0" smtClean="0"/>
              <a:t>Raw Poultry and Eggs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Types of Food-Borne Illnesses </a:t>
            </a:r>
            <a:endParaRPr lang="en-US" sz="7000" dirty="0">
              <a:solidFill>
                <a:srgbClr val="333399"/>
              </a:solidFill>
            </a:endParaRP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7414591" y="3200400"/>
            <a:ext cx="4701210" cy="3474763"/>
            <a:chOff x="4876799" y="3048000"/>
            <a:chExt cx="3886201" cy="2872292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799" y="3048000"/>
              <a:ext cx="3172408" cy="182880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94"/>
            <a:stretch>
              <a:fillRect/>
            </a:stretch>
          </p:blipFill>
          <p:spPr bwMode="auto">
            <a:xfrm>
              <a:off x="6258202" y="3810000"/>
              <a:ext cx="2504798" cy="211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0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838120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Staphylococci (Staph)</a:t>
            </a:r>
          </a:p>
          <a:p>
            <a:pPr lvl="1"/>
            <a:r>
              <a:rPr lang="en-US" sz="4800" b="1" dirty="0" smtClean="0"/>
              <a:t>Most Common Source:</a:t>
            </a:r>
          </a:p>
          <a:p>
            <a:pPr lvl="2"/>
            <a:r>
              <a:rPr lang="en-US" sz="5000" b="1" dirty="0" smtClean="0"/>
              <a:t>Human Mucous (Coughing/Sneezing)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Types of Food-Borne Illnesses </a:t>
            </a:r>
            <a:endParaRPr lang="en-US" sz="7000" dirty="0">
              <a:solidFill>
                <a:srgbClr val="333399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332303" y="1630017"/>
            <a:ext cx="3316357" cy="4810539"/>
            <a:chOff x="9144000" y="3505200"/>
            <a:chExt cx="1143000" cy="2057400"/>
          </a:xfrm>
        </p:grpSpPr>
        <p:sp>
          <p:nvSpPr>
            <p:cNvPr id="8" name="Rectangle 7"/>
            <p:cNvSpPr/>
            <p:nvPr/>
          </p:nvSpPr>
          <p:spPr>
            <a:xfrm>
              <a:off x="9144000" y="3505200"/>
              <a:ext cx="1143000" cy="2057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" name="Picture 3" descr="acho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3505200"/>
              <a:ext cx="1137192" cy="202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91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838120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Norovirus</a:t>
            </a:r>
          </a:p>
          <a:p>
            <a:pPr lvl="1"/>
            <a:r>
              <a:rPr lang="en-US" sz="4800" b="1" dirty="0" smtClean="0"/>
              <a:t>Most Common Source:</a:t>
            </a:r>
          </a:p>
          <a:p>
            <a:pPr lvl="2"/>
            <a:r>
              <a:rPr lang="en-US" sz="5000" b="1" dirty="0" smtClean="0"/>
              <a:t>Infected Food Handler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Types of Food-Borne Illnesses </a:t>
            </a:r>
            <a:endParaRPr lang="en-US" sz="7000" dirty="0">
              <a:solidFill>
                <a:srgbClr val="333399"/>
              </a:solidFill>
            </a:endParaRPr>
          </a:p>
        </p:txBody>
      </p:sp>
      <p:pic>
        <p:nvPicPr>
          <p:cNvPr id="8196" name="Picture 4" descr="http://www.ct.gov/dph/lib/dph/environmental_health/food_protection/images/i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56" y="1775420"/>
            <a:ext cx="3908925" cy="476452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838120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Clostridium </a:t>
            </a:r>
            <a:r>
              <a:rPr lang="en-US" sz="8000" b="1" dirty="0" err="1" smtClean="0"/>
              <a:t>Perfringens</a:t>
            </a:r>
            <a:endParaRPr lang="en-US" sz="8000" b="1" dirty="0" smtClean="0"/>
          </a:p>
          <a:p>
            <a:pPr lvl="1"/>
            <a:r>
              <a:rPr lang="en-US" sz="4800" b="1" dirty="0" smtClean="0"/>
              <a:t>Most Common Source:</a:t>
            </a:r>
          </a:p>
          <a:p>
            <a:pPr lvl="2"/>
            <a:r>
              <a:rPr lang="en-US" sz="5000" b="1" dirty="0" smtClean="0"/>
              <a:t>Time &amp; Temperature Abused Foods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Types of Food-Borne Illnesses </a:t>
            </a:r>
            <a:endParaRPr lang="en-US" sz="7000" dirty="0">
              <a:solidFill>
                <a:srgbClr val="333399"/>
              </a:solidFill>
            </a:endParaRPr>
          </a:p>
        </p:txBody>
      </p:sp>
      <p:pic>
        <p:nvPicPr>
          <p:cNvPr id="13314" name="Picture 2" descr="https://www.lincoln.ne.gov/city/health/environ/consumer/food/cooktem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5" r="8965"/>
          <a:stretch/>
        </p:blipFill>
        <p:spPr bwMode="auto">
          <a:xfrm>
            <a:off x="7828524" y="2345634"/>
            <a:ext cx="4158068" cy="425046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8865702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Campylobacter SPP</a:t>
            </a:r>
          </a:p>
          <a:p>
            <a:pPr lvl="1"/>
            <a:r>
              <a:rPr lang="en-US" sz="4800" b="1" dirty="0" smtClean="0"/>
              <a:t>Most Common Source:</a:t>
            </a:r>
          </a:p>
          <a:p>
            <a:pPr lvl="2"/>
            <a:r>
              <a:rPr lang="en-US" sz="5000" b="1" dirty="0" smtClean="0"/>
              <a:t>Unpasteurized Milk and Contaminated Water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Types of Food-Borne Illnesses </a:t>
            </a:r>
            <a:endParaRPr lang="en-US" sz="7000" dirty="0">
              <a:solidFill>
                <a:srgbClr val="333399"/>
              </a:solidFill>
            </a:endParaRPr>
          </a:p>
        </p:txBody>
      </p:sp>
      <p:pic>
        <p:nvPicPr>
          <p:cNvPr id="14338" name="Picture 2" descr="http://images.clipartpanda.com/glass-of-milk-clipart-glass_milk_container_1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41" y="2274505"/>
            <a:ext cx="3222709" cy="404678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253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552999" cy="557403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When in doubt… </a:t>
            </a:r>
            <a:r>
              <a:rPr lang="en-US" sz="3200" b="1" u="sng" dirty="0" smtClean="0"/>
              <a:t>throw it out</a:t>
            </a:r>
            <a:r>
              <a:rPr lang="en-US" sz="3200" b="1" dirty="0" smtClean="0"/>
              <a:t>!</a:t>
            </a:r>
          </a:p>
          <a:p>
            <a:pPr lvl="0"/>
            <a:r>
              <a:rPr lang="en-US" sz="3200" b="1" dirty="0" smtClean="0"/>
              <a:t>Keep </a:t>
            </a:r>
            <a:r>
              <a:rPr lang="en-US" sz="3200" b="1" u="sng" dirty="0" smtClean="0"/>
              <a:t>hot</a:t>
            </a:r>
            <a:r>
              <a:rPr lang="en-US" sz="3200" b="1" dirty="0" smtClean="0"/>
              <a:t> foods hot and </a:t>
            </a:r>
            <a:r>
              <a:rPr lang="en-US" sz="3200" b="1" u="sng" dirty="0" smtClean="0"/>
              <a:t>cold</a:t>
            </a:r>
            <a:r>
              <a:rPr lang="en-US" sz="3200" b="1" dirty="0" smtClean="0"/>
              <a:t> foods cold.</a:t>
            </a:r>
          </a:p>
          <a:p>
            <a:pPr lvl="0"/>
            <a:r>
              <a:rPr lang="en-US" sz="3200" b="1" dirty="0" smtClean="0"/>
              <a:t>Use proper hand washing techniques.</a:t>
            </a:r>
          </a:p>
          <a:p>
            <a:pPr lvl="0"/>
            <a:r>
              <a:rPr lang="en-US" sz="3200" b="1" dirty="0" smtClean="0"/>
              <a:t>Keep foods out of the </a:t>
            </a:r>
            <a:r>
              <a:rPr lang="en-US" sz="3200" b="1" u="sng" dirty="0" smtClean="0"/>
              <a:t>Temperature Danger Zone.</a:t>
            </a:r>
          </a:p>
          <a:p>
            <a:pPr lvl="0"/>
            <a:r>
              <a:rPr lang="en-US" sz="3200" b="1" dirty="0" smtClean="0"/>
              <a:t>Cook, reheat and serve foods to the proper internal temperatures.     </a:t>
            </a:r>
          </a:p>
          <a:p>
            <a:pPr lvl="0"/>
            <a:r>
              <a:rPr lang="en-US" sz="3200" b="1" dirty="0" smtClean="0"/>
              <a:t>Avoid cross-contamination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Preventing Food-Borne Illness 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17410" name="Picture 2" descr="https://itvclients.s3.amazonaws.com/nutriliving/images/2014/315/2138/5A01BE72-D669-E411-8B18-22000AF88B16-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482" r="4844"/>
          <a:stretch/>
        </p:blipFill>
        <p:spPr bwMode="auto">
          <a:xfrm>
            <a:off x="7527036" y="1956081"/>
            <a:ext cx="4417326" cy="34110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2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306980" cy="557403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Never place cooked food on a plate which has previously held raw meat, poultry or seafood.</a:t>
            </a:r>
          </a:p>
          <a:p>
            <a:pPr lvl="0"/>
            <a:r>
              <a:rPr lang="en-US" sz="3200" b="1" dirty="0" smtClean="0"/>
              <a:t>Always </a:t>
            </a:r>
            <a:r>
              <a:rPr lang="en-US" sz="3200" b="1" u="sng" dirty="0" smtClean="0"/>
              <a:t>wash hands</a:t>
            </a:r>
            <a:r>
              <a:rPr lang="en-US" sz="3200" b="1" dirty="0" smtClean="0"/>
              <a:t>, cutting boards and food prep surfaces with hot soapy water after they come in contact with raw meat, poultry or seafood.  </a:t>
            </a:r>
          </a:p>
          <a:p>
            <a:pPr lvl="0"/>
            <a:r>
              <a:rPr lang="en-US" sz="3200" b="1" dirty="0" smtClean="0"/>
              <a:t>If food becomes cross-contaminated, set the food </a:t>
            </a:r>
            <a:r>
              <a:rPr lang="en-US" sz="3200" b="1" u="sng" dirty="0" smtClean="0"/>
              <a:t>aside</a:t>
            </a:r>
            <a:r>
              <a:rPr lang="en-US" sz="3200" b="1" dirty="0" smtClean="0"/>
              <a:t> and ask the manager what to do.</a:t>
            </a:r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Avoiding Cross-Contamination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16388" name="Picture 4" descr="http://www.nbbcfood.info/foodmatters/foodsafetyatoz/images/158crosscontam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0" b="17440"/>
          <a:stretch/>
        </p:blipFill>
        <p:spPr bwMode="auto">
          <a:xfrm>
            <a:off x="7367539" y="2331936"/>
            <a:ext cx="4677813" cy="298631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&quot;No&quot; Symbol 5"/>
          <p:cNvSpPr/>
          <p:nvPr/>
        </p:nvSpPr>
        <p:spPr bwMode="auto">
          <a:xfrm>
            <a:off x="7733944" y="1803155"/>
            <a:ext cx="3924874" cy="4211416"/>
          </a:xfrm>
          <a:prstGeom prst="noSmoking">
            <a:avLst>
              <a:gd name="adj" fmla="val 276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19175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0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2016808"/>
            <a:ext cx="6306980" cy="4738322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Never scoop ice with your bare hands or a glass. Always use </a:t>
            </a:r>
            <a:r>
              <a:rPr lang="en-US" sz="3200" b="1" u="sng" dirty="0" smtClean="0"/>
              <a:t>ice scoops or tongs</a:t>
            </a:r>
            <a:r>
              <a:rPr lang="en-US" sz="3200" b="1" dirty="0" smtClean="0"/>
              <a:t> to get ice.</a:t>
            </a:r>
          </a:p>
          <a:p>
            <a:pPr lvl="0"/>
            <a:r>
              <a:rPr lang="en-US" sz="3200" b="1" dirty="0" smtClean="0"/>
              <a:t>Do </a:t>
            </a:r>
            <a:r>
              <a:rPr lang="en-US" sz="3200" b="1" u="sng" dirty="0" smtClean="0"/>
              <a:t>NOT</a:t>
            </a:r>
            <a:r>
              <a:rPr lang="en-US" sz="3200" b="1" dirty="0" smtClean="0"/>
              <a:t> hold utensils by the part that comes into contact with food.</a:t>
            </a:r>
          </a:p>
          <a:p>
            <a:pPr lvl="0"/>
            <a:r>
              <a:rPr lang="en-US" sz="3200" b="1" dirty="0" smtClean="0"/>
              <a:t>Use tongs, gloves or deli-sheets to serve ready-to-eat foods like bagels.</a:t>
            </a:r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Avoiding Cross-Contamination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99" y="1776902"/>
            <a:ext cx="3571875" cy="2381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12230" r="3796" b="7333"/>
          <a:stretch/>
        </p:blipFill>
        <p:spPr bwMode="auto">
          <a:xfrm>
            <a:off x="9323462" y="3915003"/>
            <a:ext cx="2350093" cy="20499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6897756" cy="557403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Three types of hazards that make food unsafe:</a:t>
            </a:r>
          </a:p>
          <a:p>
            <a:pPr lvl="1"/>
            <a:r>
              <a:rPr lang="en-US" sz="3600" b="1" u="sng" dirty="0" smtClean="0"/>
              <a:t>Biological</a:t>
            </a:r>
          </a:p>
          <a:p>
            <a:pPr lvl="2"/>
            <a:r>
              <a:rPr lang="en-US" sz="3600" b="1" dirty="0" smtClean="0"/>
              <a:t>Pathogens that cause illness</a:t>
            </a:r>
          </a:p>
          <a:p>
            <a:pPr lvl="1"/>
            <a:r>
              <a:rPr lang="en-US" sz="3600" b="1" u="sng" dirty="0" smtClean="0"/>
              <a:t>Chemical</a:t>
            </a:r>
          </a:p>
          <a:p>
            <a:pPr lvl="2"/>
            <a:r>
              <a:rPr lang="en-US" sz="3600" b="1" dirty="0" smtClean="0"/>
              <a:t>Cleaners, sanitizers, polishes</a:t>
            </a:r>
          </a:p>
          <a:p>
            <a:pPr lvl="1"/>
            <a:r>
              <a:rPr lang="en-US" sz="3600" b="1" u="sng" dirty="0" smtClean="0"/>
              <a:t>Physical</a:t>
            </a:r>
          </a:p>
          <a:p>
            <a:pPr lvl="2"/>
            <a:r>
              <a:rPr lang="en-US" sz="3600" b="1" dirty="0" smtClean="0"/>
              <a:t>Bandages, dirt, glass/metal shavings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1978979" cy="1389452"/>
          </a:xfrm>
        </p:spPr>
        <p:txBody>
          <a:bodyPr>
            <a:noAutofit/>
          </a:bodyPr>
          <a:lstStyle/>
          <a:p>
            <a:r>
              <a:rPr lang="en-US" sz="9600" u="sng" dirty="0" smtClean="0">
                <a:solidFill>
                  <a:srgbClr val="333399"/>
                </a:solidFill>
              </a:rPr>
              <a:t>Hazards in Food Safety</a:t>
            </a:r>
            <a:endParaRPr lang="en-US" sz="2400" dirty="0">
              <a:solidFill>
                <a:srgbClr val="3333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0" t="2003" r="1248" b="25323"/>
          <a:stretch/>
        </p:blipFill>
        <p:spPr bwMode="auto">
          <a:xfrm>
            <a:off x="8058681" y="1811708"/>
            <a:ext cx="3837063" cy="4307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5406885" cy="557403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Change gloves after handling raw meat, poultry and seafood.  </a:t>
            </a:r>
          </a:p>
          <a:p>
            <a:pPr lvl="0"/>
            <a:r>
              <a:rPr lang="en-US" sz="3600" b="1" u="sng" dirty="0" smtClean="0"/>
              <a:t>Change gloves </a:t>
            </a:r>
            <a:r>
              <a:rPr lang="en-US" sz="3600" b="1" dirty="0" smtClean="0"/>
              <a:t>after they get dirty or torn.  </a:t>
            </a:r>
          </a:p>
          <a:p>
            <a:pPr lvl="0"/>
            <a:r>
              <a:rPr lang="en-US" sz="3600" b="1" dirty="0" smtClean="0"/>
              <a:t>Wear </a:t>
            </a:r>
            <a:r>
              <a:rPr lang="en-US" sz="3600" b="1" u="sng" dirty="0" smtClean="0"/>
              <a:t>bandages</a:t>
            </a:r>
            <a:r>
              <a:rPr lang="en-US" sz="3600" b="1" dirty="0" smtClean="0"/>
              <a:t> over wounds and use a water-proof finger cover over bandages and under </a:t>
            </a:r>
            <a:r>
              <a:rPr lang="en-US" sz="3600" b="1" u="sng" dirty="0" smtClean="0"/>
              <a:t>gloves</a:t>
            </a:r>
            <a:r>
              <a:rPr lang="en-US" sz="3600" b="1" dirty="0" smtClean="0"/>
              <a:t>.  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Avoiding Cross-Contamination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18434" name="Picture 2" descr="http://i.huffpost.com/gen/1706673/images/o-CALIFORNIA-GLOVE-LAW-faceboo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t="5385" r="4460" b="2888"/>
          <a:stretch/>
        </p:blipFill>
        <p:spPr bwMode="auto">
          <a:xfrm>
            <a:off x="6380922" y="2437075"/>
            <a:ext cx="5664378" cy="333756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6674449" cy="557403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Proteins that cause allergic reactions are called </a:t>
            </a:r>
            <a:r>
              <a:rPr lang="en-US" sz="3600" b="1" u="sng" dirty="0" smtClean="0"/>
              <a:t>allergens</a:t>
            </a:r>
            <a:r>
              <a:rPr lang="en-US" sz="3600" b="1" dirty="0" smtClean="0"/>
              <a:t>.</a:t>
            </a:r>
          </a:p>
          <a:p>
            <a:pPr lvl="0"/>
            <a:r>
              <a:rPr lang="en-US" sz="3600" b="1" dirty="0" smtClean="0"/>
              <a:t>Cross-</a:t>
            </a:r>
            <a:r>
              <a:rPr lang="en-US" sz="3600" b="1" u="sng" dirty="0" smtClean="0"/>
              <a:t>Contact</a:t>
            </a:r>
            <a:r>
              <a:rPr lang="en-US" sz="3600" b="1" dirty="0" smtClean="0"/>
              <a:t> is when one food allergen comes into contact with another food item and their proteins mix.</a:t>
            </a:r>
          </a:p>
          <a:p>
            <a:pPr lvl="0"/>
            <a:r>
              <a:rPr lang="en-US" sz="3600" b="1" dirty="0" smtClean="0"/>
              <a:t>The BIG 8 refer to the allergens that cause the </a:t>
            </a:r>
            <a:r>
              <a:rPr lang="en-US" sz="3600" b="1" u="sng" dirty="0" smtClean="0"/>
              <a:t>most reactions</a:t>
            </a:r>
            <a:r>
              <a:rPr lang="en-US" sz="3600" b="1" dirty="0" smtClean="0"/>
              <a:t>:</a:t>
            </a:r>
          </a:p>
          <a:p>
            <a:pPr lvl="1"/>
            <a:r>
              <a:rPr lang="en-US" sz="2800" b="1" dirty="0" smtClean="0"/>
              <a:t>Milk, Soy, Eggs, Fish, Tree Nuts, Peanuts, Crustaceans </a:t>
            </a:r>
            <a:r>
              <a:rPr lang="en-US" sz="2800" b="1" dirty="0" smtClean="0"/>
              <a:t>Shellfish </a:t>
            </a:r>
            <a:r>
              <a:rPr lang="en-US" sz="2800" b="1" dirty="0" smtClean="0"/>
              <a:t>and Wheat.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Allergens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" t="3839" r="5701" b="11286"/>
          <a:stretch/>
        </p:blipFill>
        <p:spPr bwMode="auto">
          <a:xfrm>
            <a:off x="7725399" y="1358780"/>
            <a:ext cx="3982340" cy="404216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10873406" cy="557403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Some foods have a greater risk for microbe (</a:t>
            </a:r>
            <a:r>
              <a:rPr lang="en-US" sz="3600" b="1" u="sng" dirty="0" smtClean="0"/>
              <a:t>PATHOGEN</a:t>
            </a:r>
            <a:r>
              <a:rPr lang="en-US" sz="3600" b="1" dirty="0" smtClean="0"/>
              <a:t>) growth.</a:t>
            </a:r>
          </a:p>
          <a:p>
            <a:pPr lvl="0"/>
            <a:r>
              <a:rPr lang="en-US" sz="3600" b="1" dirty="0" smtClean="0"/>
              <a:t>The best way to control this growth is to control the factors of </a:t>
            </a:r>
            <a:r>
              <a:rPr lang="en-US" sz="3600" b="1" u="sng" dirty="0" smtClean="0"/>
              <a:t>time and temperature</a:t>
            </a:r>
            <a:r>
              <a:rPr lang="en-US" sz="3600" b="1" dirty="0" smtClean="0"/>
              <a:t>.  </a:t>
            </a:r>
          </a:p>
          <a:p>
            <a:pPr lvl="0"/>
            <a:r>
              <a:rPr lang="en-US" sz="3600" b="1" dirty="0" smtClean="0"/>
              <a:t>Foods Most At Risk: </a:t>
            </a:r>
          </a:p>
          <a:p>
            <a:pPr lvl="1"/>
            <a:r>
              <a:rPr lang="en-US" sz="2400" b="1" dirty="0" smtClean="0"/>
              <a:t>Milk/Dairy</a:t>
            </a:r>
          </a:p>
          <a:p>
            <a:pPr lvl="1"/>
            <a:r>
              <a:rPr lang="en-US" sz="2400" b="1" dirty="0" smtClean="0"/>
              <a:t>Meat</a:t>
            </a:r>
          </a:p>
          <a:p>
            <a:pPr lvl="1"/>
            <a:r>
              <a:rPr lang="en-US" sz="2400" b="1" dirty="0" smtClean="0"/>
              <a:t>Fish</a:t>
            </a:r>
          </a:p>
          <a:p>
            <a:pPr lvl="1"/>
            <a:r>
              <a:rPr lang="en-US" sz="2400" b="1" dirty="0" smtClean="0"/>
              <a:t>Eggs</a:t>
            </a:r>
          </a:p>
          <a:p>
            <a:pPr lvl="1"/>
            <a:r>
              <a:rPr lang="en-US" sz="2400" b="1" dirty="0" smtClean="0"/>
              <a:t>Poultry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6000" u="sng" dirty="0" smtClean="0">
                <a:solidFill>
                  <a:srgbClr val="333399"/>
                </a:solidFill>
              </a:rPr>
              <a:t>Temperature Controls for Safety (TCS)</a:t>
            </a:r>
            <a:endParaRPr lang="en-US" sz="6000" dirty="0">
              <a:solidFill>
                <a:srgbClr val="333399"/>
              </a:solidFill>
            </a:endParaRP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4313583" y="4109410"/>
            <a:ext cx="3935897" cy="2325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b="1" dirty="0" smtClean="0"/>
              <a:t>Shellfish</a:t>
            </a:r>
          </a:p>
          <a:p>
            <a:pPr lvl="1"/>
            <a:r>
              <a:rPr lang="en-US" sz="2400" b="1" dirty="0" smtClean="0"/>
              <a:t>Baked Potatoes</a:t>
            </a:r>
          </a:p>
          <a:p>
            <a:pPr lvl="1"/>
            <a:r>
              <a:rPr lang="en-US" sz="2400" b="1" dirty="0" smtClean="0"/>
              <a:t>Tofu</a:t>
            </a:r>
          </a:p>
          <a:p>
            <a:pPr lvl="1"/>
            <a:r>
              <a:rPr lang="en-US" sz="2400" b="1" dirty="0" smtClean="0"/>
              <a:t>Sprouts</a:t>
            </a:r>
          </a:p>
          <a:p>
            <a:pPr lvl="1"/>
            <a:r>
              <a:rPr lang="en-US" sz="2400" b="1" dirty="0" smtClean="0"/>
              <a:t>Cooked Rice</a:t>
            </a:r>
          </a:p>
          <a:p>
            <a:endParaRPr lang="en-US" b="1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7984434" y="4103215"/>
            <a:ext cx="3935897" cy="2220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b="1" dirty="0" smtClean="0"/>
              <a:t>Beans</a:t>
            </a:r>
          </a:p>
          <a:p>
            <a:pPr lvl="1"/>
            <a:r>
              <a:rPr lang="en-US" sz="2400" b="1" dirty="0" smtClean="0"/>
              <a:t>Vegetables</a:t>
            </a:r>
          </a:p>
          <a:p>
            <a:pPr lvl="1"/>
            <a:r>
              <a:rPr lang="en-US" sz="2400" b="1" dirty="0" smtClean="0"/>
              <a:t>Sliced Melons</a:t>
            </a:r>
          </a:p>
          <a:p>
            <a:pPr lvl="1"/>
            <a:r>
              <a:rPr lang="en-US" sz="2400" b="1" dirty="0" smtClean="0"/>
              <a:t>Tomatoes</a:t>
            </a:r>
          </a:p>
          <a:p>
            <a:pPr lvl="1"/>
            <a:r>
              <a:rPr lang="en-US" sz="2400" b="1" dirty="0" smtClean="0"/>
              <a:t>Lettuce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65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72010" y="1283042"/>
            <a:ext cx="8058869" cy="5204253"/>
          </a:xfrm>
        </p:spPr>
        <p:txBody>
          <a:bodyPr>
            <a:noAutofit/>
          </a:bodyPr>
          <a:lstStyle/>
          <a:p>
            <a:pPr lvl="0"/>
            <a:r>
              <a:rPr lang="en-US" sz="4800" b="1" dirty="0" smtClean="0"/>
              <a:t>Any temperature between </a:t>
            </a:r>
            <a:r>
              <a:rPr lang="en-US" sz="4800" b="1" u="sng" dirty="0" smtClean="0"/>
              <a:t>41°F</a:t>
            </a:r>
            <a:r>
              <a:rPr lang="en-US" sz="4800" b="1" dirty="0" smtClean="0"/>
              <a:t> and </a:t>
            </a:r>
            <a:r>
              <a:rPr lang="en-US" sz="4800" b="1" u="sng" dirty="0" smtClean="0"/>
              <a:t>135</a:t>
            </a:r>
            <a:r>
              <a:rPr lang="en-US" sz="4800" b="1" u="sng" dirty="0"/>
              <a:t>°</a:t>
            </a:r>
            <a:r>
              <a:rPr lang="en-US" sz="4800" b="1" u="sng" dirty="0" smtClean="0"/>
              <a:t>F</a:t>
            </a:r>
            <a:r>
              <a:rPr lang="en-US" sz="4800" b="1" dirty="0" smtClean="0"/>
              <a:t>.</a:t>
            </a:r>
          </a:p>
          <a:p>
            <a:pPr lvl="1"/>
            <a:r>
              <a:rPr lang="en-US" sz="2400" b="1" dirty="0" smtClean="0"/>
              <a:t>Cold foods should be kept lower than 41°F and hot foods should be kept higher than </a:t>
            </a:r>
            <a:r>
              <a:rPr lang="en-US" sz="2400" b="1" dirty="0"/>
              <a:t>135°F.</a:t>
            </a:r>
            <a:endParaRPr lang="en-US" sz="2400" b="1" dirty="0" smtClean="0"/>
          </a:p>
          <a:p>
            <a:pPr lvl="0"/>
            <a:r>
              <a:rPr lang="en-US" sz="3200" b="1" dirty="0" smtClean="0"/>
              <a:t>Foods should not be in the </a:t>
            </a:r>
            <a:r>
              <a:rPr lang="en-US" sz="3200" b="1" i="1" dirty="0" smtClean="0"/>
              <a:t>TDZ</a:t>
            </a:r>
            <a:r>
              <a:rPr lang="en-US" sz="3200" b="1" dirty="0" smtClean="0"/>
              <a:t> for more than </a:t>
            </a:r>
            <a:r>
              <a:rPr lang="en-US" sz="3200" b="1" u="sng" dirty="0" smtClean="0"/>
              <a:t>2</a:t>
            </a:r>
            <a:r>
              <a:rPr lang="en-US" sz="3200" b="1" dirty="0" smtClean="0"/>
              <a:t> hours.</a:t>
            </a:r>
          </a:p>
          <a:p>
            <a:pPr lvl="0"/>
            <a:r>
              <a:rPr lang="en-US" sz="3200" b="1" dirty="0" smtClean="0"/>
              <a:t>Foods in the </a:t>
            </a:r>
            <a:r>
              <a:rPr lang="en-US" sz="3200" b="1" i="1" dirty="0" smtClean="0"/>
              <a:t>TDZ</a:t>
            </a:r>
            <a:r>
              <a:rPr lang="en-US" sz="3200" b="1" dirty="0" smtClean="0"/>
              <a:t> for more than </a:t>
            </a:r>
            <a:r>
              <a:rPr lang="en-US" sz="3200" b="1" u="sng" dirty="0" smtClean="0"/>
              <a:t>4</a:t>
            </a:r>
            <a:r>
              <a:rPr lang="en-US" sz="3200" b="1" dirty="0" smtClean="0"/>
              <a:t> hours should be </a:t>
            </a:r>
            <a:r>
              <a:rPr lang="en-US" sz="3200" b="1" u="sng" dirty="0" smtClean="0"/>
              <a:t>thrown out</a:t>
            </a:r>
            <a:r>
              <a:rPr lang="en-US" sz="3200" b="1" dirty="0" smtClean="0"/>
              <a:t>. </a:t>
            </a:r>
          </a:p>
          <a:p>
            <a:pPr lvl="0"/>
            <a:r>
              <a:rPr lang="en-US" sz="3200" b="1" u="sng" dirty="0" smtClean="0"/>
              <a:t>Temperature Control Safety (TCS) </a:t>
            </a:r>
            <a:r>
              <a:rPr lang="en-US" sz="3200" b="1" dirty="0" smtClean="0"/>
              <a:t>abuse is allowing food to stay in the danger zone.   </a:t>
            </a:r>
          </a:p>
          <a:p>
            <a:pPr lvl="0"/>
            <a:endParaRPr lang="en-US" sz="2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Temperature Danger </a:t>
            </a:r>
            <a:r>
              <a:rPr lang="en-US" sz="7000" u="sng" dirty="0" smtClean="0">
                <a:solidFill>
                  <a:srgbClr val="333399"/>
                </a:solidFill>
              </a:rPr>
              <a:t>Zone (TDZ)</a:t>
            </a:r>
            <a:endParaRPr lang="en-US" sz="7000" dirty="0">
              <a:solidFill>
                <a:srgbClr val="333399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03" y="1666430"/>
            <a:ext cx="2666406" cy="46249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10992676" cy="5574030"/>
          </a:xfrm>
        </p:spPr>
        <p:txBody>
          <a:bodyPr>
            <a:noAutofit/>
          </a:bodyPr>
          <a:lstStyle/>
          <a:p>
            <a:pPr lvl="0"/>
            <a:r>
              <a:rPr lang="en-US" sz="6000" b="1" dirty="0" smtClean="0"/>
              <a:t>Always check the </a:t>
            </a:r>
            <a:r>
              <a:rPr lang="en-US" sz="6000" b="1" u="sng" dirty="0" smtClean="0"/>
              <a:t>INTERNAL</a:t>
            </a:r>
            <a:r>
              <a:rPr lang="en-US" sz="6000" b="1" dirty="0" smtClean="0"/>
              <a:t> temperature of foods with a food thermometer.  Always check the </a:t>
            </a:r>
            <a:r>
              <a:rPr lang="en-US" sz="6000" b="1" u="sng" dirty="0" smtClean="0"/>
              <a:t>THICKEST</a:t>
            </a:r>
            <a:r>
              <a:rPr lang="en-US" sz="6000" b="1" dirty="0" smtClean="0"/>
              <a:t> part of the food.   </a:t>
            </a:r>
            <a:endParaRPr lang="en-US" sz="4000" b="1" dirty="0" smtClean="0"/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Important Temperatures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9" b="25839"/>
          <a:stretch>
            <a:fillRect/>
          </a:stretch>
        </p:blipFill>
        <p:spPr bwMode="auto">
          <a:xfrm>
            <a:off x="3836961" y="4511757"/>
            <a:ext cx="4518078" cy="21837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11217963" cy="5574030"/>
          </a:xfrm>
        </p:spPr>
        <p:txBody>
          <a:bodyPr>
            <a:noAutofit/>
          </a:bodyPr>
          <a:lstStyle/>
          <a:p>
            <a:pPr lvl="0"/>
            <a:r>
              <a:rPr lang="en-US" sz="5800" b="1" dirty="0" smtClean="0"/>
              <a:t>Seafood, beef, veal, lamb and pork</a:t>
            </a:r>
          </a:p>
          <a:p>
            <a:pPr marL="0" lvl="0" indent="0" algn="ctr">
              <a:buNone/>
            </a:pPr>
            <a:r>
              <a:rPr lang="en-US" sz="9000" b="1" dirty="0" smtClean="0"/>
              <a:t>145°F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Important Temperatures</a:t>
            </a:r>
            <a:endParaRPr lang="en-US" sz="7500" dirty="0">
              <a:solidFill>
                <a:srgbClr val="333399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80078" y="4114800"/>
            <a:ext cx="11866148" cy="2640330"/>
            <a:chOff x="240323" y="5238190"/>
            <a:chExt cx="9601200" cy="2381810"/>
          </a:xfrm>
        </p:grpSpPr>
        <p:pic>
          <p:nvPicPr>
            <p:cNvPr id="6" name="Picture 17" descr="http://3.bp.blogspot.com/-qPcZdwane6g/T44GVLLK3uI/AAAAAAAAGL4/yJknnMPfDeo/s1600/481-beef-tenderloin-roas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820" y="5557634"/>
              <a:ext cx="2893703" cy="1928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5" descr="http://lh6.ggpht.com/ginah2design/SMKkQkSRnUI/AAAAAAAAAPc/NrJn6BwunE0/s800/grilled-lamb-chop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523" y="5340588"/>
              <a:ext cx="2286000" cy="22794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9" descr="http://tryingnottobefat.files.wordpress.com/2012/06/salmon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679" y="5238190"/>
              <a:ext cx="3130244" cy="20770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http://www.gianteagle.com/ProductImages/PRODUCT_NODE_1503/99101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03"/>
            <a:stretch>
              <a:fillRect/>
            </a:stretch>
          </p:blipFill>
          <p:spPr bwMode="auto">
            <a:xfrm>
              <a:off x="240323" y="5573547"/>
              <a:ext cx="2523222" cy="19755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820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11217963" cy="5574030"/>
          </a:xfrm>
        </p:spPr>
        <p:txBody>
          <a:bodyPr>
            <a:noAutofit/>
          </a:bodyPr>
          <a:lstStyle/>
          <a:p>
            <a:pPr lvl="0"/>
            <a:r>
              <a:rPr lang="en-US" sz="5800" b="1" dirty="0" smtClean="0"/>
              <a:t>Ground Meats</a:t>
            </a:r>
          </a:p>
          <a:p>
            <a:pPr marL="0" lvl="0" indent="0" algn="ctr">
              <a:buNone/>
            </a:pPr>
            <a:r>
              <a:rPr lang="en-US" sz="9000" b="1" dirty="0" smtClean="0"/>
              <a:t>155°F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Important Temperatures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2050" name="Picture 2" descr="http://www.simplyscratch.com/wp-content/uploads/2013/05/ground-be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51" y="3677479"/>
            <a:ext cx="4423419" cy="29618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11217963" cy="5574030"/>
          </a:xfrm>
        </p:spPr>
        <p:txBody>
          <a:bodyPr>
            <a:noAutofit/>
          </a:bodyPr>
          <a:lstStyle/>
          <a:p>
            <a:pPr lvl="0"/>
            <a:r>
              <a:rPr lang="en-US" sz="5800" b="1" dirty="0" smtClean="0"/>
              <a:t>Poultry</a:t>
            </a:r>
          </a:p>
          <a:p>
            <a:pPr marL="0" lvl="0" indent="0" algn="ctr">
              <a:buNone/>
            </a:pPr>
            <a:r>
              <a:rPr lang="en-US" sz="9000" b="1" dirty="0" smtClean="0"/>
              <a:t>165°F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Important Temperatures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5" name="Picture 2" descr="http://www.perdue.com/recipes/recipeimages/Easy%20Sunder%20Dinner%20Roast%20Chic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57" y="3681965"/>
            <a:ext cx="3495675" cy="2857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11217963" cy="5574030"/>
          </a:xfrm>
        </p:spPr>
        <p:txBody>
          <a:bodyPr>
            <a:noAutofit/>
          </a:bodyPr>
          <a:lstStyle/>
          <a:p>
            <a:pPr lvl="0"/>
            <a:r>
              <a:rPr lang="en-US" sz="5800" b="1" dirty="0" smtClean="0"/>
              <a:t>Reheating Foods (Leftovers)</a:t>
            </a:r>
          </a:p>
          <a:p>
            <a:pPr marL="0" lvl="0" indent="0" algn="ctr">
              <a:buNone/>
            </a:pPr>
            <a:r>
              <a:rPr lang="en-US" sz="9000" b="1" dirty="0" smtClean="0"/>
              <a:t>165°F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Important Temperatures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6" name="Picture 2" descr="http://livingwellonless.com/wp-content/uploads/2008/09/microw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231" y="3614280"/>
            <a:ext cx="5668548" cy="309131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7832033" cy="5574030"/>
          </a:xfrm>
        </p:spPr>
        <p:txBody>
          <a:bodyPr>
            <a:noAutofit/>
          </a:bodyPr>
          <a:lstStyle/>
          <a:p>
            <a:pPr lvl="0"/>
            <a:r>
              <a:rPr lang="en-US" sz="4600" b="1" dirty="0" smtClean="0"/>
              <a:t>Refrigerators should be </a:t>
            </a:r>
            <a:r>
              <a:rPr lang="en-US" sz="4600" b="1" u="sng" dirty="0" smtClean="0"/>
              <a:t>40</a:t>
            </a:r>
            <a:r>
              <a:rPr lang="en-US" sz="4600" b="1" dirty="0" smtClean="0"/>
              <a:t>°F or below.</a:t>
            </a:r>
          </a:p>
          <a:p>
            <a:pPr lvl="0"/>
            <a:r>
              <a:rPr lang="en-US" sz="4600" b="1" dirty="0" smtClean="0"/>
              <a:t>Freezers should be </a:t>
            </a:r>
            <a:r>
              <a:rPr lang="en-US" sz="4600" b="1" u="sng" dirty="0" smtClean="0"/>
              <a:t>0</a:t>
            </a:r>
            <a:r>
              <a:rPr lang="en-US" sz="4600" b="1" dirty="0" smtClean="0"/>
              <a:t>°F below.</a:t>
            </a:r>
          </a:p>
          <a:p>
            <a:pPr lvl="0"/>
            <a:r>
              <a:rPr lang="en-US" sz="4600" b="1" dirty="0" smtClean="0"/>
              <a:t>Separate food into </a:t>
            </a:r>
            <a:r>
              <a:rPr lang="en-US" sz="4600" b="1" u="sng" dirty="0" smtClean="0"/>
              <a:t>smaller</a:t>
            </a:r>
            <a:r>
              <a:rPr lang="en-US" sz="4600" b="1" dirty="0" smtClean="0"/>
              <a:t> containers to cool more rapidly.</a:t>
            </a:r>
          </a:p>
          <a:p>
            <a:pPr lvl="0"/>
            <a:r>
              <a:rPr lang="en-US" sz="4600" b="1" u="sng" dirty="0" smtClean="0"/>
              <a:t>Mark and date </a:t>
            </a:r>
            <a:r>
              <a:rPr lang="en-US" sz="4600" b="1" dirty="0" smtClean="0"/>
              <a:t>food properly.   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Food Storage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5122" name="Picture 2" descr="http://image.haier.com/us/products/kitchen/refrigerators/compact-refrigerators/W0201305066486035751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7" t="4348" r="19005" b="5017"/>
          <a:stretch/>
        </p:blipFill>
        <p:spPr bwMode="auto">
          <a:xfrm>
            <a:off x="8553941" y="1101587"/>
            <a:ext cx="3611553" cy="55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10394418" cy="5574030"/>
          </a:xfrm>
        </p:spPr>
        <p:txBody>
          <a:bodyPr>
            <a:noAutofit/>
          </a:bodyPr>
          <a:lstStyle/>
          <a:p>
            <a:r>
              <a:rPr lang="en-US" sz="4000" b="1" dirty="0"/>
              <a:t>Pests can cause two types of </a:t>
            </a:r>
            <a:r>
              <a:rPr lang="en-US" sz="4000" b="1" dirty="0" smtClean="0"/>
              <a:t>contamination:</a:t>
            </a:r>
            <a:endParaRPr lang="en-US" sz="4000" b="1" dirty="0"/>
          </a:p>
          <a:p>
            <a:pPr lvl="1"/>
            <a:r>
              <a:rPr lang="en-US" sz="3800" b="1" u="sng" dirty="0"/>
              <a:t>Biological &amp; Physical</a:t>
            </a:r>
            <a:endParaRPr lang="en-US" sz="4200" b="1" u="sng" dirty="0"/>
          </a:p>
          <a:p>
            <a:pPr lvl="0"/>
            <a:r>
              <a:rPr lang="en-US" sz="4000" b="1" dirty="0" smtClean="0"/>
              <a:t>If you spot these signs, alert the manager:</a:t>
            </a:r>
          </a:p>
          <a:p>
            <a:pPr lvl="1"/>
            <a:r>
              <a:rPr lang="en-US" sz="3800" b="1" dirty="0"/>
              <a:t>Droppings, nests or damage to products, packaging and the facility due to </a:t>
            </a:r>
            <a:r>
              <a:rPr lang="en-US" sz="3800" b="1" dirty="0" smtClean="0"/>
              <a:t>pests.</a:t>
            </a:r>
            <a:endParaRPr lang="en-US" sz="3800" b="1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1978979" cy="1389452"/>
          </a:xfrm>
        </p:spPr>
        <p:txBody>
          <a:bodyPr>
            <a:noAutofit/>
          </a:bodyPr>
          <a:lstStyle/>
          <a:p>
            <a:r>
              <a:rPr lang="en-US" sz="9600" u="sng" dirty="0" smtClean="0">
                <a:solidFill>
                  <a:srgbClr val="333399"/>
                </a:solidFill>
              </a:rPr>
              <a:t>Pests in Food Safety</a:t>
            </a:r>
            <a:endParaRPr lang="en-US" sz="2400" dirty="0">
              <a:solidFill>
                <a:srgbClr val="3333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97" y="4592159"/>
            <a:ext cx="8870421" cy="201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2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7418935" cy="557403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In the </a:t>
            </a:r>
            <a:r>
              <a:rPr lang="en-US" sz="4000" b="1" u="sng" dirty="0" smtClean="0"/>
              <a:t>refrigerator</a:t>
            </a:r>
            <a:r>
              <a:rPr lang="en-US" sz="4000" b="1" dirty="0" smtClean="0"/>
              <a:t> for 2-3 days.  </a:t>
            </a:r>
            <a:r>
              <a:rPr lang="en-US" sz="4000" b="1" i="1" u="sng" dirty="0" smtClean="0"/>
              <a:t>This is the safest method.</a:t>
            </a:r>
          </a:p>
          <a:p>
            <a:pPr lvl="0"/>
            <a:r>
              <a:rPr lang="en-US" sz="4000" b="1" dirty="0" smtClean="0"/>
              <a:t>Under </a:t>
            </a:r>
            <a:r>
              <a:rPr lang="en-US" sz="4000" b="1" u="sng" dirty="0" smtClean="0"/>
              <a:t>cold</a:t>
            </a:r>
            <a:r>
              <a:rPr lang="en-US" sz="4000" b="1" dirty="0" smtClean="0"/>
              <a:t>, running water.</a:t>
            </a:r>
          </a:p>
          <a:p>
            <a:pPr lvl="0"/>
            <a:r>
              <a:rPr lang="en-US" sz="4000" b="1" dirty="0" smtClean="0"/>
              <a:t>In the </a:t>
            </a:r>
            <a:r>
              <a:rPr lang="en-US" sz="4000" b="1" u="sng" dirty="0" smtClean="0"/>
              <a:t>microwave</a:t>
            </a:r>
            <a:r>
              <a:rPr lang="en-US" sz="4000" b="1" dirty="0" smtClean="0"/>
              <a:t> if used immediately.  </a:t>
            </a:r>
          </a:p>
          <a:p>
            <a:pPr lvl="0"/>
            <a:r>
              <a:rPr lang="en-US" sz="4000" b="1" dirty="0" smtClean="0"/>
              <a:t>As part of the </a:t>
            </a:r>
            <a:r>
              <a:rPr lang="en-US" sz="4000" b="1" u="sng" dirty="0" smtClean="0"/>
              <a:t>cooking</a:t>
            </a:r>
            <a:r>
              <a:rPr lang="en-US" sz="4000" b="1" dirty="0" smtClean="0"/>
              <a:t> process</a:t>
            </a:r>
          </a:p>
          <a:p>
            <a:pPr lvl="0"/>
            <a:r>
              <a:rPr lang="en-US" sz="4000" b="1" u="sng" dirty="0" smtClean="0"/>
              <a:t>NEVER</a:t>
            </a:r>
            <a:r>
              <a:rPr lang="en-US" sz="4000" b="1" dirty="0" smtClean="0"/>
              <a:t> defrost frozen food at room temperature.    </a:t>
            </a:r>
          </a:p>
          <a:p>
            <a:pPr lvl="0"/>
            <a:endParaRPr lang="en-US" sz="2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500" u="sng" dirty="0" smtClean="0">
                <a:solidFill>
                  <a:srgbClr val="333399"/>
                </a:solidFill>
              </a:rPr>
              <a:t>Thawing </a:t>
            </a:r>
            <a:r>
              <a:rPr lang="en-US" sz="7500" u="sng" dirty="0" smtClean="0">
                <a:solidFill>
                  <a:srgbClr val="333399"/>
                </a:solidFill>
              </a:rPr>
              <a:t>Foods Safely</a:t>
            </a:r>
            <a:endParaRPr lang="en-US" sz="7500" dirty="0">
              <a:solidFill>
                <a:srgbClr val="333399"/>
              </a:solidFill>
            </a:endParaRPr>
          </a:p>
        </p:txBody>
      </p:sp>
      <p:pic>
        <p:nvPicPr>
          <p:cNvPr id="8194" name="Picture 2" descr="http://www.cmicdataservices.com/ResourceFiles/KA/Photos/HighResImages/KFIS29PBM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r="20377"/>
          <a:stretch/>
        </p:blipFill>
        <p:spPr bwMode="auto">
          <a:xfrm>
            <a:off x="8749478" y="178904"/>
            <a:ext cx="1700843" cy="31208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634" y="1947873"/>
            <a:ext cx="2306254" cy="160957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cx.images-amazon.com/images/I/81oGfc6rCVL._SL1500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9955" r="1035" b="9290"/>
          <a:stretch/>
        </p:blipFill>
        <p:spPr bwMode="auto">
          <a:xfrm>
            <a:off x="8093861" y="3813821"/>
            <a:ext cx="2863361" cy="16587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633" y="5122175"/>
            <a:ext cx="2288383" cy="1521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74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6897756" cy="557403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Results from eating contaminated foods containing poisonous toxins.  </a:t>
            </a:r>
          </a:p>
          <a:p>
            <a:pPr lvl="0"/>
            <a:r>
              <a:rPr lang="en-US" sz="4000" b="1" dirty="0" smtClean="0"/>
              <a:t>Three microbes (PATHOGENS) that cause food-borne illness:</a:t>
            </a:r>
          </a:p>
          <a:p>
            <a:pPr lvl="1"/>
            <a:r>
              <a:rPr lang="en-US" sz="3800" b="1" u="sng" dirty="0" smtClean="0"/>
              <a:t>Bacteria</a:t>
            </a:r>
          </a:p>
          <a:p>
            <a:pPr lvl="1"/>
            <a:r>
              <a:rPr lang="en-US" sz="3800" b="1" u="sng" dirty="0" smtClean="0"/>
              <a:t>Viruses</a:t>
            </a:r>
          </a:p>
          <a:p>
            <a:pPr lvl="1"/>
            <a:r>
              <a:rPr lang="en-US" sz="3800" b="1" u="sng" dirty="0" smtClean="0"/>
              <a:t>Fungi</a:t>
            </a:r>
            <a:r>
              <a:rPr lang="en-US" sz="3800" b="1" dirty="0" smtClean="0"/>
              <a:t> (Yeast and Mold)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1978979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Food-Borne Illness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1026" name="Picture 2" descr="http://www.cdc.gov/bam/diseases/immune/images/ip_microbes_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51" y="1726250"/>
            <a:ext cx="4151400" cy="436727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6" y="1181100"/>
            <a:ext cx="6897756" cy="5574030"/>
          </a:xfrm>
        </p:spPr>
        <p:txBody>
          <a:bodyPr>
            <a:noAutofit/>
          </a:bodyPr>
          <a:lstStyle/>
          <a:p>
            <a:pPr lvl="0"/>
            <a:r>
              <a:rPr lang="en-US" sz="5000" b="1" dirty="0" smtClean="0"/>
              <a:t>General conditions for bacterial growth are:</a:t>
            </a:r>
          </a:p>
          <a:p>
            <a:pPr lvl="1"/>
            <a:r>
              <a:rPr lang="en-US" sz="5500" b="1" u="sng" dirty="0" smtClean="0"/>
              <a:t>Warmth</a:t>
            </a:r>
          </a:p>
          <a:p>
            <a:pPr lvl="1"/>
            <a:r>
              <a:rPr lang="en-US" sz="5500" b="1" u="sng" dirty="0" smtClean="0"/>
              <a:t>Moisture</a:t>
            </a:r>
          </a:p>
          <a:p>
            <a:pPr lvl="1"/>
            <a:r>
              <a:rPr lang="en-US" sz="5500" b="1" u="sng" dirty="0" smtClean="0"/>
              <a:t>Food</a:t>
            </a:r>
          </a:p>
          <a:p>
            <a:pPr lvl="1"/>
            <a:r>
              <a:rPr lang="en-US" sz="5500" b="1" u="sng" dirty="0" smtClean="0"/>
              <a:t>Time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1978979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Bacterial Growth 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6146" name="Picture 2" descr="http://4.bp.blogspot.com/-59ON3fUY5XE/UCl_P310IoI/AAAAAAAAAIM/DpSIfNiYrRA/s1600/bad_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49" y="1980030"/>
            <a:ext cx="4981830" cy="414957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54769" y="1181100"/>
            <a:ext cx="6476860" cy="557403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Food from unsafe sources</a:t>
            </a:r>
          </a:p>
          <a:p>
            <a:pPr lvl="0"/>
            <a:r>
              <a:rPr lang="en-US" sz="3200" b="1" dirty="0" smtClean="0"/>
              <a:t>Inadequate </a:t>
            </a:r>
            <a:r>
              <a:rPr lang="en-US" sz="3200" b="1" u="sng" dirty="0" smtClean="0"/>
              <a:t>cooking</a:t>
            </a:r>
          </a:p>
          <a:p>
            <a:pPr lvl="0"/>
            <a:r>
              <a:rPr lang="en-US" sz="3200" b="1" dirty="0" smtClean="0"/>
              <a:t>Improper holding temperature</a:t>
            </a:r>
          </a:p>
          <a:p>
            <a:pPr lvl="0"/>
            <a:r>
              <a:rPr lang="en-US" sz="3200" b="1" u="sng" dirty="0" smtClean="0"/>
              <a:t>Contaminated</a:t>
            </a:r>
            <a:r>
              <a:rPr lang="en-US" sz="3200" b="1" dirty="0" smtClean="0"/>
              <a:t> equipment</a:t>
            </a:r>
          </a:p>
          <a:p>
            <a:pPr lvl="0"/>
            <a:r>
              <a:rPr lang="en-US" sz="3200" b="1" dirty="0" smtClean="0"/>
              <a:t>Poor personal hygiene (not washing hands)</a:t>
            </a:r>
          </a:p>
          <a:p>
            <a:pPr lvl="0"/>
            <a:r>
              <a:rPr lang="en-US" sz="3200" b="1" dirty="0" smtClean="0"/>
              <a:t>Sick employees- </a:t>
            </a:r>
            <a:r>
              <a:rPr lang="en-US" sz="3200" b="1" u="sng" dirty="0" smtClean="0"/>
              <a:t>Notify manager</a:t>
            </a:r>
          </a:p>
          <a:p>
            <a:pPr lvl="1"/>
            <a:r>
              <a:rPr lang="en-US" sz="2400" b="1" dirty="0" smtClean="0"/>
              <a:t>Vomiting, diarrhea, jaundice, sore throat with a fever</a:t>
            </a:r>
          </a:p>
          <a:p>
            <a:pPr lvl="0"/>
            <a:r>
              <a:rPr lang="en-US" sz="3200" b="1" dirty="0" smtClean="0"/>
              <a:t>Any food can cause food-borne illness</a:t>
            </a:r>
          </a:p>
          <a:p>
            <a:pPr lvl="0"/>
            <a:endParaRPr lang="en-US" sz="2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800" u="sng" dirty="0" smtClean="0">
                <a:solidFill>
                  <a:srgbClr val="333399"/>
                </a:solidFill>
              </a:rPr>
              <a:t>Causes of Food-Borne Illness</a:t>
            </a:r>
            <a:endParaRPr lang="en-US" sz="7800" dirty="0">
              <a:solidFill>
                <a:srgbClr val="333399"/>
              </a:solidFill>
            </a:endParaRPr>
          </a:p>
        </p:txBody>
      </p:sp>
      <p:pic>
        <p:nvPicPr>
          <p:cNvPr id="2050" name="Picture 2" descr="https://edc2.healthtap.com/ht-staging/user_answer/reference_image/4001/large/foodborne_illness.jpeg?1386669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42" y="1487474"/>
            <a:ext cx="4674567" cy="50372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857" y="6334352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476860" cy="5574030"/>
          </a:xfrm>
        </p:spPr>
        <p:txBody>
          <a:bodyPr>
            <a:noAutofit/>
          </a:bodyPr>
          <a:lstStyle/>
          <a:p>
            <a:pPr lvl="0"/>
            <a:r>
              <a:rPr lang="en-US" sz="3800" b="1" dirty="0" smtClean="0"/>
              <a:t>Nausea</a:t>
            </a:r>
          </a:p>
          <a:p>
            <a:pPr lvl="0"/>
            <a:r>
              <a:rPr lang="en-US" sz="3800" b="1" dirty="0" smtClean="0"/>
              <a:t>Vomiting</a:t>
            </a:r>
          </a:p>
          <a:p>
            <a:pPr lvl="0"/>
            <a:r>
              <a:rPr lang="en-US" sz="3800" b="1" dirty="0" smtClean="0"/>
              <a:t>Abdominal Cramps</a:t>
            </a:r>
          </a:p>
          <a:p>
            <a:pPr lvl="0"/>
            <a:r>
              <a:rPr lang="en-US" sz="3800" b="1" dirty="0" smtClean="0"/>
              <a:t>Diarrhea</a:t>
            </a:r>
          </a:p>
          <a:p>
            <a:pPr lvl="0"/>
            <a:r>
              <a:rPr lang="en-US" sz="3800" b="1" dirty="0" smtClean="0"/>
              <a:t>Headaches</a:t>
            </a:r>
          </a:p>
          <a:p>
            <a:pPr lvl="0"/>
            <a:r>
              <a:rPr lang="en-US" sz="3800" b="1" dirty="0" smtClean="0"/>
              <a:t>Fever</a:t>
            </a:r>
          </a:p>
          <a:p>
            <a:pPr lvl="0"/>
            <a:r>
              <a:rPr lang="en-US" sz="3800" b="1" dirty="0" smtClean="0"/>
              <a:t>Fatigue &amp; Body Aches</a:t>
            </a:r>
          </a:p>
          <a:p>
            <a:pPr lvl="0"/>
            <a:r>
              <a:rPr lang="en-US" sz="3800" b="1" dirty="0" smtClean="0"/>
              <a:t>Digestive Problems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>
                <a:solidFill>
                  <a:srgbClr val="333399"/>
                </a:solidFill>
              </a:rPr>
              <a:t>Symptoms of Food-Borne Illness</a:t>
            </a:r>
            <a:endParaRPr lang="en-US" sz="7000" dirty="0">
              <a:solidFill>
                <a:srgbClr val="333399"/>
              </a:solidFill>
            </a:endParaRPr>
          </a:p>
        </p:txBody>
      </p:sp>
      <p:pic>
        <p:nvPicPr>
          <p:cNvPr id="3076" name="Picture 4" descr="http://www.rumonline.net/assets/images/photo_33560.jpg?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57" y="1459739"/>
            <a:ext cx="5013601" cy="507957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476860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Y:</a:t>
            </a:r>
            <a:r>
              <a:rPr lang="en-US" sz="4000" b="1" dirty="0" smtClean="0"/>
              <a:t>  </a:t>
            </a:r>
            <a:r>
              <a:rPr lang="en-US" sz="4000" b="1" u="sng" dirty="0" smtClean="0"/>
              <a:t>Young</a:t>
            </a:r>
            <a:r>
              <a:rPr lang="en-US" sz="4000" b="1" dirty="0" smtClean="0"/>
              <a:t> Children</a:t>
            </a:r>
            <a:endParaRPr lang="en-US" sz="8000" b="1" dirty="0" smtClean="0"/>
          </a:p>
          <a:p>
            <a:pPr lvl="0"/>
            <a:r>
              <a:rPr lang="en-US" sz="8000" b="1" dirty="0" smtClean="0"/>
              <a:t>O:</a:t>
            </a:r>
            <a:r>
              <a:rPr lang="en-US" sz="4000" b="1" dirty="0" smtClean="0"/>
              <a:t> </a:t>
            </a:r>
            <a:r>
              <a:rPr lang="en-US" sz="4000" b="1" u="sng" dirty="0" smtClean="0"/>
              <a:t>Older</a:t>
            </a:r>
            <a:r>
              <a:rPr lang="en-US" sz="4000" b="1" dirty="0" smtClean="0"/>
              <a:t> Adults</a:t>
            </a:r>
            <a:endParaRPr lang="en-US" sz="8000" b="1" dirty="0" smtClean="0"/>
          </a:p>
          <a:p>
            <a:pPr lvl="0"/>
            <a:r>
              <a:rPr lang="en-US" sz="8000" b="1" dirty="0" smtClean="0"/>
              <a:t>P:</a:t>
            </a:r>
            <a:r>
              <a:rPr lang="en-US" sz="4000" b="1" dirty="0" smtClean="0"/>
              <a:t> </a:t>
            </a:r>
            <a:r>
              <a:rPr lang="en-US" sz="4000" b="1" u="sng" dirty="0" smtClean="0"/>
              <a:t>Pregnant</a:t>
            </a:r>
            <a:r>
              <a:rPr lang="en-US" sz="4000" b="1" dirty="0" smtClean="0"/>
              <a:t> Women</a:t>
            </a:r>
            <a:endParaRPr lang="en-US" sz="8000" b="1" dirty="0" smtClean="0"/>
          </a:p>
          <a:p>
            <a:pPr lvl="0"/>
            <a:r>
              <a:rPr lang="en-US" sz="8000" b="1" dirty="0" smtClean="0"/>
              <a:t>I:</a:t>
            </a:r>
            <a:r>
              <a:rPr lang="en-US" sz="4000" b="1" dirty="0" smtClean="0"/>
              <a:t> </a:t>
            </a:r>
            <a:r>
              <a:rPr lang="en-US" sz="4000" b="1" u="sng" dirty="0" smtClean="0"/>
              <a:t>Immune</a:t>
            </a:r>
            <a:r>
              <a:rPr lang="en-US" sz="4000" b="1" dirty="0" smtClean="0"/>
              <a:t>-Compromised </a:t>
            </a:r>
            <a:endParaRPr lang="en-US" sz="8000" b="1" dirty="0" smtClean="0"/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Populations In Danger</a:t>
            </a:r>
            <a:endParaRPr lang="en-US" sz="7000" dirty="0">
              <a:solidFill>
                <a:srgbClr val="333399"/>
              </a:solidFill>
            </a:endParaRPr>
          </a:p>
        </p:txBody>
      </p:sp>
      <p:pic>
        <p:nvPicPr>
          <p:cNvPr id="5122" name="Picture 2" descr="http://www.fda.gov/ucm/groups/fdagov-public/documents/image/ucm3548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00" y="1705306"/>
            <a:ext cx="5560653" cy="39401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2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7" y="1181100"/>
            <a:ext cx="6838120" cy="5574030"/>
          </a:xfrm>
        </p:spPr>
        <p:txBody>
          <a:bodyPr>
            <a:noAutofit/>
          </a:bodyPr>
          <a:lstStyle/>
          <a:p>
            <a:pPr lvl="0"/>
            <a:r>
              <a:rPr lang="en-US" sz="8000" b="1" dirty="0" smtClean="0"/>
              <a:t>BOTULISM</a:t>
            </a:r>
          </a:p>
          <a:p>
            <a:pPr lvl="1"/>
            <a:r>
              <a:rPr lang="en-US" sz="4800" b="1" dirty="0" smtClean="0"/>
              <a:t>Most Common Source:</a:t>
            </a:r>
          </a:p>
          <a:p>
            <a:pPr lvl="2"/>
            <a:r>
              <a:rPr lang="en-US" sz="5000" b="1" dirty="0" smtClean="0"/>
              <a:t>Improperly Canned Foods/Bulging Cans </a:t>
            </a:r>
          </a:p>
          <a:p>
            <a:pPr lvl="0"/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-89451"/>
            <a:ext cx="12192001" cy="1389452"/>
          </a:xfrm>
        </p:spPr>
        <p:txBody>
          <a:bodyPr>
            <a:noAutofit/>
          </a:bodyPr>
          <a:lstStyle/>
          <a:p>
            <a:r>
              <a:rPr lang="en-US" sz="7000" u="sng" dirty="0" smtClean="0">
                <a:solidFill>
                  <a:srgbClr val="333399"/>
                </a:solidFill>
              </a:rPr>
              <a:t>Types of Food-Borne Illnesses </a:t>
            </a:r>
            <a:endParaRPr lang="en-US" sz="7000" dirty="0">
              <a:solidFill>
                <a:srgbClr val="33339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79" y="1596887"/>
            <a:ext cx="3003174" cy="452561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4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ly market design 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illy market design template" id="{A9CABA2C-7C9D-4B04-97BF-30ACAA33F979}" vid="{946736E9-A178-4D9A-96AE-381F31C2770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1B467-D5BC-4F2C-BB2A-C5C3CD50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Chilly market design slides</Template>
  <TotalTime>0</TotalTime>
  <Words>839</Words>
  <Application>Microsoft Office PowerPoint</Application>
  <PresentationFormat>Widescreen</PresentationFormat>
  <Paragraphs>157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Century Gothic</vt:lpstr>
      <vt:lpstr>Wingdings 3</vt:lpstr>
      <vt:lpstr>Chilly market design template</vt:lpstr>
      <vt:lpstr>FOOD-BORNE ILLNESS &amp; FOOD SAFETY with</vt:lpstr>
      <vt:lpstr>Hazards in Food Safety</vt:lpstr>
      <vt:lpstr>Pests in Food Safety</vt:lpstr>
      <vt:lpstr>Food-Borne Illness</vt:lpstr>
      <vt:lpstr>Bacterial Growth </vt:lpstr>
      <vt:lpstr>Causes of Food-Borne Illness</vt:lpstr>
      <vt:lpstr>Symptoms of Food-Borne Illness</vt:lpstr>
      <vt:lpstr>Populations In Danger</vt:lpstr>
      <vt:lpstr>Types of Food-Borne Illnesses </vt:lpstr>
      <vt:lpstr>Types of Food-Borne Illnesses </vt:lpstr>
      <vt:lpstr>Types of Food-Borne Illnesses </vt:lpstr>
      <vt:lpstr>Types of Food-Borne Illnesses </vt:lpstr>
      <vt:lpstr>Types of Food-Borne Illnesses </vt:lpstr>
      <vt:lpstr>Types of Food-Borne Illnesses </vt:lpstr>
      <vt:lpstr>Types of Food-Borne Illnesses </vt:lpstr>
      <vt:lpstr>Types of Food-Borne Illnesses </vt:lpstr>
      <vt:lpstr>Preventing Food-Borne Illness </vt:lpstr>
      <vt:lpstr>Avoiding Cross-Contamination</vt:lpstr>
      <vt:lpstr>Avoiding Cross-Contamination</vt:lpstr>
      <vt:lpstr>Avoiding Cross-Contamination</vt:lpstr>
      <vt:lpstr>Allergens</vt:lpstr>
      <vt:lpstr>Temperature Controls for Safety (TCS)</vt:lpstr>
      <vt:lpstr>Temperature Danger Zone (TDZ)</vt:lpstr>
      <vt:lpstr>Important Temperatures</vt:lpstr>
      <vt:lpstr>Important Temperatures</vt:lpstr>
      <vt:lpstr>Important Temperatures</vt:lpstr>
      <vt:lpstr>Important Temperatures</vt:lpstr>
      <vt:lpstr>Important Temperatures</vt:lpstr>
      <vt:lpstr>Food Storage</vt:lpstr>
      <vt:lpstr>Thawing Foods Safely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2015-06-10T16:36:47Z</dcterms:created>
  <dcterms:modified xsi:type="dcterms:W3CDTF">2015-07-27T16:53:53Z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TC034605069991</vt:lpwstr>
  </property>
</Properties>
</file>