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6"/>
  </p:notesMasterIdLst>
  <p:handoutMasterIdLst>
    <p:handoutMasterId r:id="rId17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14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ED4-D69B-4F2E-9E8F-84756F102C74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81B0-9A62-4E8D-B3AC-FD58D27F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D950-FF6C-450E-A292-782665957326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C1CB-B741-45C3-A5E1-A9697FF5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65C7-2B04-445F-8DB3-456E0173FCC0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987" y="3602038"/>
            <a:ext cx="75718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987" y="1041400"/>
            <a:ext cx="757187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333499"/>
            <a:ext cx="6298223" cy="4843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4623" y="1333499"/>
            <a:ext cx="1512277" cy="48434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4767-B1DE-417D-8BE5-E27B165E3682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4904BA-F6BA-48C5-B8E5-DE739A78F4B9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71393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7139354" cy="28622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7773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1580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07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07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45223"/>
            <a:ext cx="7962900" cy="9788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324100"/>
            <a:ext cx="4152900" cy="38481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8020A2-ABDB-4797-85B4-0B5D91075C2A}" type="datetime1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692" y="6356350"/>
            <a:ext cx="1764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7962900" cy="373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336427"/>
            <a:ext cx="7962900" cy="9873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960" userDrawn="1">
          <p15:clr>
            <a:srgbClr val="F26B43"/>
          </p15:clr>
        </p15:guide>
        <p15:guide id="3" pos="5976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orient="horz" pos="1464" userDrawn="1">
          <p15:clr>
            <a:srgbClr val="F26B43"/>
          </p15:clr>
        </p15:guide>
        <p15:guide id="7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12" y="772423"/>
            <a:ext cx="11531577" cy="2387600"/>
          </a:xfrm>
        </p:spPr>
        <p:txBody>
          <a:bodyPr>
            <a:noAutofit/>
          </a:bodyPr>
          <a:lstStyle/>
          <a:p>
            <a:r>
              <a:rPr lang="en-US" sz="13000" dirty="0" smtClean="0">
                <a:solidFill>
                  <a:srgbClr val="333399"/>
                </a:solidFill>
              </a:rPr>
              <a:t>KITCHEN SAFETY</a:t>
            </a:r>
            <a:r>
              <a:rPr lang="en-US" sz="8000" dirty="0" smtClean="0">
                <a:solidFill>
                  <a:srgbClr val="333399"/>
                </a:solidFill>
              </a:rPr>
              <a:t/>
            </a:r>
            <a:br>
              <a:rPr lang="en-US" sz="8000" dirty="0" smtClean="0">
                <a:solidFill>
                  <a:srgbClr val="333399"/>
                </a:solidFill>
              </a:rPr>
            </a:br>
            <a:r>
              <a:rPr lang="en-US" sz="8000" dirty="0" smtClean="0">
                <a:solidFill>
                  <a:srgbClr val="333399"/>
                </a:solidFill>
              </a:rPr>
              <a:t>with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1032" name="Picture 8" descr="http://atlanticfoodsafety.com/wp-content/uploads/2012/02/ServSa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7167" r="3199" b="4873"/>
          <a:stretch/>
        </p:blipFill>
        <p:spPr bwMode="auto">
          <a:xfrm>
            <a:off x="2007706" y="2188019"/>
            <a:ext cx="10185772" cy="43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38349" y="5661034"/>
            <a:ext cx="66765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7000" dirty="0" smtClean="0">
                <a:solidFill>
                  <a:schemeClr val="bg2">
                    <a:lumMod val="50000"/>
                  </a:schemeClr>
                </a:solidFill>
              </a:rPr>
              <a:t>®</a:t>
            </a:r>
            <a:endParaRPr lang="en-US" sz="7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389449"/>
            <a:ext cx="5100265" cy="5210000"/>
          </a:xfrm>
        </p:spPr>
        <p:txBody>
          <a:bodyPr>
            <a:normAutofit/>
          </a:bodyPr>
          <a:lstStyle/>
          <a:p>
            <a:pPr lvl="0"/>
            <a:r>
              <a:rPr lang="en-US" sz="4500" b="1" u="sng" dirty="0" smtClean="0"/>
              <a:t>Water</a:t>
            </a:r>
          </a:p>
          <a:p>
            <a:pPr marL="0" lvl="0" indent="0">
              <a:buNone/>
            </a:pPr>
            <a:endParaRPr lang="en-US" sz="4500" b="1" u="sng" dirty="0" smtClean="0"/>
          </a:p>
          <a:p>
            <a:pPr lvl="0"/>
            <a:r>
              <a:rPr lang="en-US" sz="4500" b="1" u="sng" dirty="0" smtClean="0"/>
              <a:t>Sugar</a:t>
            </a:r>
          </a:p>
          <a:p>
            <a:pPr marL="0" lvl="0" indent="0">
              <a:buNone/>
            </a:pPr>
            <a:endParaRPr lang="en-US" sz="4500" b="1" u="sng" dirty="0" smtClean="0"/>
          </a:p>
          <a:p>
            <a:pPr lvl="0"/>
            <a:r>
              <a:rPr lang="en-US" sz="4500" b="1" u="sng" dirty="0" smtClean="0"/>
              <a:t>Flour</a:t>
            </a:r>
          </a:p>
          <a:p>
            <a:pPr lvl="0"/>
            <a:endParaRPr lang="en-US" sz="35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Autofit/>
          </a:bodyPr>
          <a:lstStyle/>
          <a:p>
            <a:r>
              <a:rPr lang="en-US" sz="8200" u="sng" dirty="0" smtClean="0">
                <a:solidFill>
                  <a:srgbClr val="333399"/>
                </a:solidFill>
              </a:rPr>
              <a:t>Never Use on a Grease Fire</a:t>
            </a:r>
            <a:r>
              <a:rPr lang="en-US" sz="8200" dirty="0" smtClean="0">
                <a:solidFill>
                  <a:srgbClr val="333399"/>
                </a:solidFill>
              </a:rPr>
              <a:t>	</a:t>
            </a:r>
            <a:endParaRPr lang="en-US" sz="8200" dirty="0">
              <a:solidFill>
                <a:srgbClr val="333399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21661" r="3455" b="4224"/>
          <a:stretch>
            <a:fillRect/>
          </a:stretch>
        </p:blipFill>
        <p:spPr bwMode="auto">
          <a:xfrm>
            <a:off x="5557146" y="2750431"/>
            <a:ext cx="5541755" cy="294389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04" y="3771669"/>
            <a:ext cx="2379868" cy="285584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flo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40" y="1695564"/>
            <a:ext cx="2414657" cy="294568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&quot;No&quot; Symbol 14"/>
          <p:cNvSpPr/>
          <p:nvPr/>
        </p:nvSpPr>
        <p:spPr bwMode="auto">
          <a:xfrm>
            <a:off x="5734811" y="1812101"/>
            <a:ext cx="4544457" cy="4787348"/>
          </a:xfrm>
          <a:prstGeom prst="noSmoking">
            <a:avLst>
              <a:gd name="adj" fmla="val 629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19175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389449"/>
            <a:ext cx="5100265" cy="5210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500" b="1" dirty="0" smtClean="0"/>
              <a:t>Clean up </a:t>
            </a:r>
            <a:r>
              <a:rPr lang="en-US" sz="4500" b="1" u="sng" dirty="0" smtClean="0"/>
              <a:t>spills</a:t>
            </a:r>
            <a:r>
              <a:rPr lang="en-US" sz="4500" b="1" dirty="0" smtClean="0"/>
              <a:t> as soon as they happen.</a:t>
            </a:r>
          </a:p>
          <a:p>
            <a:pPr lvl="0"/>
            <a:r>
              <a:rPr lang="en-US" sz="4500" b="1" dirty="0" smtClean="0"/>
              <a:t>Use a </a:t>
            </a:r>
            <a:r>
              <a:rPr lang="en-US" sz="4500" b="1" u="sng" dirty="0" smtClean="0"/>
              <a:t>step stool</a:t>
            </a:r>
            <a:r>
              <a:rPr lang="en-US" sz="4500" b="1" dirty="0" smtClean="0"/>
              <a:t> to reach things in high places.  </a:t>
            </a:r>
          </a:p>
          <a:p>
            <a:pPr lvl="0"/>
            <a:r>
              <a:rPr lang="en-US" sz="4500" b="1" dirty="0" smtClean="0"/>
              <a:t>Store heavy items on </a:t>
            </a:r>
            <a:r>
              <a:rPr lang="en-US" sz="4500" b="1" u="sng" dirty="0" smtClean="0"/>
              <a:t>lower</a:t>
            </a:r>
            <a:r>
              <a:rPr lang="en-US" sz="4500" b="1" dirty="0" smtClean="0"/>
              <a:t> shelves. </a:t>
            </a:r>
          </a:p>
          <a:p>
            <a:pPr lvl="0"/>
            <a:endParaRPr lang="en-US" sz="35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10000" u="sng" dirty="0">
                <a:solidFill>
                  <a:srgbClr val="333399"/>
                </a:solidFill>
              </a:rPr>
              <a:t>A</a:t>
            </a:r>
            <a:r>
              <a:rPr lang="en-US" sz="10000" u="sng" dirty="0" smtClean="0">
                <a:solidFill>
                  <a:srgbClr val="333399"/>
                </a:solidFill>
              </a:rPr>
              <a:t>voiding Tripping/Falling</a:t>
            </a:r>
            <a:r>
              <a:rPr lang="en-US" dirty="0" smtClean="0">
                <a:solidFill>
                  <a:srgbClr val="333399"/>
                </a:solidFill>
              </a:rPr>
              <a:t>	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95" y="4336589"/>
            <a:ext cx="3017147" cy="22628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665" y="1389449"/>
            <a:ext cx="3080807" cy="26615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389448"/>
            <a:ext cx="5100265" cy="546855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4500" b="1" dirty="0" smtClean="0"/>
              <a:t>Store cleaning supplies </a:t>
            </a:r>
            <a:r>
              <a:rPr lang="en-US" sz="4500" b="1" u="sng" dirty="0" smtClean="0"/>
              <a:t>away</a:t>
            </a:r>
            <a:r>
              <a:rPr lang="en-US" sz="4500" b="1" dirty="0" smtClean="0"/>
              <a:t> from food in designated areas, equipment, utensils, linen and single-use items in a designated area.  </a:t>
            </a:r>
          </a:p>
          <a:p>
            <a:pPr lvl="0"/>
            <a:r>
              <a:rPr lang="en-US" sz="4500" b="1" dirty="0" smtClean="0"/>
              <a:t>Keep cleaning chemicals in their </a:t>
            </a:r>
            <a:r>
              <a:rPr lang="en-US" sz="4500" b="1" u="sng" dirty="0" smtClean="0"/>
              <a:t>original</a:t>
            </a:r>
            <a:r>
              <a:rPr lang="en-US" sz="4500" b="1" dirty="0" smtClean="0"/>
              <a:t> containers or have them clearly labeled.</a:t>
            </a:r>
            <a:endParaRPr lang="en-US" sz="35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Autofit/>
          </a:bodyPr>
          <a:lstStyle/>
          <a:p>
            <a:r>
              <a:rPr lang="en-US" sz="6900" u="sng" dirty="0" smtClean="0">
                <a:solidFill>
                  <a:srgbClr val="333399"/>
                </a:solidFill>
              </a:rPr>
              <a:t>Cleaning Supplies and Chemicals</a:t>
            </a:r>
            <a:r>
              <a:rPr lang="en-US" sz="8200" dirty="0" smtClean="0">
                <a:solidFill>
                  <a:srgbClr val="333399"/>
                </a:solidFill>
              </a:rPr>
              <a:t>	</a:t>
            </a:r>
            <a:endParaRPr lang="en-US" sz="8200" dirty="0">
              <a:solidFill>
                <a:srgbClr val="33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49" t="-1" r="1689" b="1499"/>
          <a:stretch/>
        </p:blipFill>
        <p:spPr>
          <a:xfrm>
            <a:off x="6937513" y="1389449"/>
            <a:ext cx="3419062" cy="51703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4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213" y="6334352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4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389448"/>
            <a:ext cx="5100265" cy="5468551"/>
          </a:xfrm>
        </p:spPr>
        <p:txBody>
          <a:bodyPr>
            <a:normAutofit/>
          </a:bodyPr>
          <a:lstStyle/>
          <a:p>
            <a:pPr lvl="0"/>
            <a:r>
              <a:rPr lang="en-US" sz="4500" b="1" u="sng" dirty="0" smtClean="0"/>
              <a:t>Never</a:t>
            </a:r>
            <a:r>
              <a:rPr lang="en-US" sz="4500" b="1" dirty="0" smtClean="0"/>
              <a:t> mix cleaning supplies.</a:t>
            </a:r>
          </a:p>
          <a:p>
            <a:pPr marL="0" lvl="0" indent="0">
              <a:buNone/>
            </a:pPr>
            <a:endParaRPr lang="en-US" sz="4500" b="1" dirty="0" smtClean="0"/>
          </a:p>
          <a:p>
            <a:pPr lvl="0"/>
            <a:r>
              <a:rPr lang="en-US" sz="4500" b="1" dirty="0" smtClean="0"/>
              <a:t>Combinations like ammonia and bleach will produce </a:t>
            </a:r>
            <a:r>
              <a:rPr lang="en-US" sz="4500" b="1" u="sng" dirty="0" smtClean="0"/>
              <a:t>toxic deadly fumes</a:t>
            </a:r>
            <a:r>
              <a:rPr lang="en-US" sz="4500" b="1" dirty="0" smtClean="0"/>
              <a:t>. </a:t>
            </a:r>
            <a:endParaRPr lang="en-US" sz="35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Autofit/>
          </a:bodyPr>
          <a:lstStyle/>
          <a:p>
            <a:r>
              <a:rPr lang="en-US" sz="6900" u="sng" dirty="0" smtClean="0">
                <a:solidFill>
                  <a:srgbClr val="333399"/>
                </a:solidFill>
              </a:rPr>
              <a:t>Cleaning Supplies and Chemicals</a:t>
            </a:r>
            <a:r>
              <a:rPr lang="en-US" sz="8200" dirty="0" smtClean="0">
                <a:solidFill>
                  <a:srgbClr val="333399"/>
                </a:solidFill>
              </a:rPr>
              <a:t>	</a:t>
            </a:r>
            <a:endParaRPr lang="en-US" sz="8200" dirty="0">
              <a:solidFill>
                <a:srgbClr val="333399"/>
              </a:solidFill>
            </a:endParaRPr>
          </a:p>
        </p:txBody>
      </p:sp>
      <p:pic>
        <p:nvPicPr>
          <p:cNvPr id="13314" name="Picture 2" descr="http://www.clipartbest.com/cliparts/dT7/eBj/dT7eBjjr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4580"/>
            <a:ext cx="5497858" cy="425167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5" y="1181100"/>
            <a:ext cx="5061005" cy="557403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The kitchen can be one of the MOST dangerous places in the home, in the classroom and in the industry.</a:t>
            </a:r>
            <a:endParaRPr lang="en-US" sz="1000" b="1" dirty="0" smtClean="0"/>
          </a:p>
          <a:p>
            <a:pPr marL="0" lvl="0" indent="0">
              <a:buNone/>
            </a:pPr>
            <a:r>
              <a:rPr lang="en-US" sz="1000" b="1" dirty="0" smtClean="0"/>
              <a:t>  </a:t>
            </a:r>
          </a:p>
          <a:p>
            <a:pPr lvl="0"/>
            <a:r>
              <a:rPr lang="en-US" sz="3200" b="1" dirty="0" smtClean="0"/>
              <a:t>It is critical that you understand the principles of kitchen safety and sanitation in order to keep yourself and others safe while cooking.  </a:t>
            </a:r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9422296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Kitchen Safety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1026" name="Picture 2" descr="http://www.terracuisineonline.com/images/Chef_Knife_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047179"/>
            <a:ext cx="5869071" cy="384187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588234"/>
            <a:ext cx="5100265" cy="5130618"/>
          </a:xfrm>
        </p:spPr>
        <p:txBody>
          <a:bodyPr>
            <a:noAutofit/>
          </a:bodyPr>
          <a:lstStyle/>
          <a:p>
            <a:pPr lvl="0"/>
            <a:r>
              <a:rPr lang="en-US" sz="3800" b="1" dirty="0" smtClean="0"/>
              <a:t>Use </a:t>
            </a:r>
            <a:r>
              <a:rPr lang="en-US" sz="3800" b="1" u="sng" dirty="0" smtClean="0"/>
              <a:t>dry</a:t>
            </a:r>
            <a:r>
              <a:rPr lang="en-US" sz="3800" b="1" dirty="0" smtClean="0"/>
              <a:t> hands.</a:t>
            </a:r>
          </a:p>
          <a:p>
            <a:pPr lvl="0"/>
            <a:r>
              <a:rPr lang="en-US" sz="3800" b="1" dirty="0" smtClean="0"/>
              <a:t>Stand on a dry floor.</a:t>
            </a:r>
          </a:p>
          <a:p>
            <a:pPr lvl="0"/>
            <a:r>
              <a:rPr lang="en-US" sz="3800" b="1" dirty="0" smtClean="0"/>
              <a:t>Keep appliances </a:t>
            </a:r>
            <a:r>
              <a:rPr lang="en-US" sz="3800" b="1" u="sng" dirty="0" smtClean="0"/>
              <a:t>away</a:t>
            </a:r>
            <a:r>
              <a:rPr lang="en-US" sz="3800" b="1" dirty="0" smtClean="0"/>
              <a:t> from water.</a:t>
            </a:r>
          </a:p>
          <a:p>
            <a:pPr lvl="0"/>
            <a:r>
              <a:rPr lang="en-US" sz="3800" b="1" dirty="0" smtClean="0"/>
              <a:t>Plug removable cords into the appliance first and then plug into the power source.</a:t>
            </a:r>
            <a:endParaRPr lang="en-US" sz="38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Electrical Appliances</a:t>
            </a:r>
            <a:r>
              <a:rPr lang="en-US" dirty="0" smtClean="0">
                <a:solidFill>
                  <a:srgbClr val="333399"/>
                </a:solidFill>
              </a:rPr>
              <a:t>	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2050" name="Picture 2" descr="http://ak1.ostkcdn.com/img/mxc/091119_kitchen-applia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04" y="1309938"/>
            <a:ext cx="5090861" cy="50908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777076"/>
            <a:ext cx="5100265" cy="4136706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In case of electrocution, turn off the </a:t>
            </a:r>
            <a:r>
              <a:rPr lang="en-US" sz="4000" b="1" u="sng" dirty="0" smtClean="0"/>
              <a:t>MAIN POWER SOURCE </a:t>
            </a:r>
            <a:r>
              <a:rPr lang="en-US" sz="4000" b="1" dirty="0" smtClean="0"/>
              <a:t>(power breaker) before touching the person or the appliance.  </a:t>
            </a:r>
            <a:endParaRPr lang="en-US" sz="40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Electrical Appliances</a:t>
            </a:r>
            <a:r>
              <a:rPr lang="en-US" dirty="0" smtClean="0">
                <a:solidFill>
                  <a:srgbClr val="333399"/>
                </a:solidFill>
              </a:rPr>
              <a:t>	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6"/>
          <a:stretch>
            <a:fillRect/>
          </a:stretch>
        </p:blipFill>
        <p:spPr bwMode="auto">
          <a:xfrm>
            <a:off x="6765106" y="1413655"/>
            <a:ext cx="4343419" cy="486354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230421"/>
            <a:ext cx="5100265" cy="5488432"/>
          </a:xfrm>
        </p:spPr>
        <p:txBody>
          <a:bodyPr>
            <a:noAutofit/>
          </a:bodyPr>
          <a:lstStyle/>
          <a:p>
            <a:pPr lvl="0"/>
            <a:r>
              <a:rPr lang="en-US" sz="3300" b="1" u="sng" dirty="0" smtClean="0"/>
              <a:t>Sharp</a:t>
            </a:r>
            <a:r>
              <a:rPr lang="en-US" sz="3300" b="1" dirty="0" smtClean="0"/>
              <a:t> knives are safer than dull knives. </a:t>
            </a:r>
          </a:p>
          <a:p>
            <a:pPr lvl="0"/>
            <a:r>
              <a:rPr lang="en-US" sz="3300" b="1" dirty="0" smtClean="0"/>
              <a:t>Store knives with a safety guard over the blade or in a knife block/rack. </a:t>
            </a:r>
          </a:p>
          <a:p>
            <a:pPr lvl="0"/>
            <a:r>
              <a:rPr lang="en-US" sz="3300" b="1" dirty="0" smtClean="0"/>
              <a:t>First-aid for a severely bleeding cut is to apply </a:t>
            </a:r>
            <a:r>
              <a:rPr lang="en-US" sz="3300" b="1" u="sng" dirty="0" smtClean="0"/>
              <a:t>direct pressure </a:t>
            </a:r>
            <a:r>
              <a:rPr lang="en-US" sz="3300" b="1" dirty="0" smtClean="0"/>
              <a:t>over the wound.  Very deep cuts may require medical attention. </a:t>
            </a:r>
            <a:endParaRPr lang="en-US" sz="33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Knife Safety</a:t>
            </a:r>
            <a:r>
              <a:rPr lang="en-US" dirty="0" smtClean="0">
                <a:solidFill>
                  <a:srgbClr val="333399"/>
                </a:solidFill>
              </a:rPr>
              <a:t>	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04" y="1329811"/>
            <a:ext cx="4760844" cy="47608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9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230421"/>
            <a:ext cx="5100265" cy="5488432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smtClean="0"/>
              <a:t>Keep clothing </a:t>
            </a:r>
            <a:r>
              <a:rPr lang="en-US" sz="4000" b="1" u="sng" dirty="0" smtClean="0"/>
              <a:t>away</a:t>
            </a:r>
            <a:r>
              <a:rPr lang="en-US" sz="4000" b="1" dirty="0" smtClean="0"/>
              <a:t> from direct heat.</a:t>
            </a:r>
          </a:p>
          <a:p>
            <a:pPr lvl="0"/>
            <a:r>
              <a:rPr lang="en-US" sz="4000" b="1" dirty="0" smtClean="0"/>
              <a:t>Avoid paper/plastic on or near the stovetop. </a:t>
            </a:r>
          </a:p>
          <a:p>
            <a:pPr lvl="0"/>
            <a:r>
              <a:rPr lang="en-US" sz="4000" b="1" dirty="0" smtClean="0"/>
              <a:t>Use </a:t>
            </a:r>
            <a:r>
              <a:rPr lang="en-US" sz="4000" b="1" u="sng" dirty="0" smtClean="0"/>
              <a:t>hot pads/oven mitts </a:t>
            </a:r>
            <a:r>
              <a:rPr lang="en-US" sz="4000" b="1" dirty="0" smtClean="0"/>
              <a:t>for handling hot pans.  (Including microwave cooking.) </a:t>
            </a:r>
          </a:p>
          <a:p>
            <a:pPr lvl="0"/>
            <a:endParaRPr lang="en-US" sz="35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rmAutofit fontScale="90000"/>
          </a:bodyPr>
          <a:lstStyle/>
          <a:p>
            <a:pPr>
              <a:tabLst>
                <a:tab pos="8626475" algn="l"/>
              </a:tabLst>
            </a:pPr>
            <a:r>
              <a:rPr lang="en-US" sz="10000" u="sng" dirty="0">
                <a:solidFill>
                  <a:srgbClr val="333399"/>
                </a:solidFill>
              </a:rPr>
              <a:t>A</a:t>
            </a:r>
            <a:r>
              <a:rPr lang="en-US" sz="10000" u="sng" dirty="0" smtClean="0">
                <a:solidFill>
                  <a:srgbClr val="333399"/>
                </a:solidFill>
              </a:rPr>
              <a:t>voiding Burns</a:t>
            </a:r>
            <a:r>
              <a:rPr lang="en-US" dirty="0" smtClean="0">
                <a:solidFill>
                  <a:srgbClr val="333399"/>
                </a:solidFill>
              </a:rPr>
              <a:t>	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ED9DE"/>
              </a:clrFrom>
              <a:clrTo>
                <a:srgbClr val="CED9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71" y="1835426"/>
            <a:ext cx="4959328" cy="396902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2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608108"/>
            <a:ext cx="5100265" cy="4981875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smtClean="0"/>
              <a:t>Lift lids on hot foods </a:t>
            </a:r>
            <a:r>
              <a:rPr lang="en-US" sz="4000" b="1" u="sng" dirty="0" smtClean="0"/>
              <a:t>away</a:t>
            </a:r>
            <a:r>
              <a:rPr lang="en-US" sz="4000" b="1" dirty="0" smtClean="0"/>
              <a:t> from you and your face.  Direct the steam away. </a:t>
            </a:r>
          </a:p>
          <a:p>
            <a:pPr lvl="0"/>
            <a:r>
              <a:rPr lang="en-US" sz="4000" b="1" dirty="0" smtClean="0"/>
              <a:t>Turn pan handles toward the </a:t>
            </a:r>
            <a:r>
              <a:rPr lang="en-US" sz="4000" b="1" u="sng" dirty="0" smtClean="0"/>
              <a:t>inside or back</a:t>
            </a:r>
            <a:r>
              <a:rPr lang="en-US" sz="4000" b="1" dirty="0" smtClean="0"/>
              <a:t> of the stovetop.  </a:t>
            </a:r>
          </a:p>
          <a:p>
            <a:pPr lvl="0"/>
            <a:endParaRPr lang="en-US" sz="35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10000" u="sng" dirty="0">
                <a:solidFill>
                  <a:srgbClr val="333399"/>
                </a:solidFill>
              </a:rPr>
              <a:t>A</a:t>
            </a:r>
            <a:r>
              <a:rPr lang="en-US" sz="10000" u="sng" dirty="0" smtClean="0">
                <a:solidFill>
                  <a:srgbClr val="333399"/>
                </a:solidFill>
              </a:rPr>
              <a:t>voiding Burns</a:t>
            </a:r>
            <a:r>
              <a:rPr lang="en-US" dirty="0" smtClean="0">
                <a:solidFill>
                  <a:srgbClr val="333399"/>
                </a:solidFill>
              </a:rPr>
              <a:t>	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17" y="1309937"/>
            <a:ext cx="2614418" cy="33262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694" y="2394989"/>
            <a:ext cx="2291384" cy="41949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1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2291731"/>
            <a:ext cx="5100265" cy="3196043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smtClean="0"/>
              <a:t>First-aid for a first degree burn is to run the burned area under </a:t>
            </a:r>
            <a:r>
              <a:rPr lang="en-US" sz="4000" b="1" u="sng" dirty="0" smtClean="0"/>
              <a:t>cold running water</a:t>
            </a:r>
            <a:r>
              <a:rPr lang="en-US" sz="4000" b="1" dirty="0" smtClean="0"/>
              <a:t>. </a:t>
            </a:r>
          </a:p>
          <a:p>
            <a:pPr lvl="0"/>
            <a:endParaRPr lang="en-US" sz="35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10000" u="sng" dirty="0">
                <a:solidFill>
                  <a:srgbClr val="333399"/>
                </a:solidFill>
              </a:rPr>
              <a:t>A</a:t>
            </a:r>
            <a:r>
              <a:rPr lang="en-US" sz="10000" u="sng" dirty="0" smtClean="0">
                <a:solidFill>
                  <a:srgbClr val="333399"/>
                </a:solidFill>
              </a:rPr>
              <a:t>voiding Burns</a:t>
            </a:r>
            <a:r>
              <a:rPr lang="en-US" dirty="0" smtClean="0">
                <a:solidFill>
                  <a:srgbClr val="333399"/>
                </a:solidFill>
              </a:rPr>
              <a:t>	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4098" name="Picture 2" descr="http://pad2.whstatic.com/images/thumb/c/c9/Stop-the-Burning-in-First-Degree-Burns-Temporarily-Step-2.jpg/670px-Stop-the-Burning-in-First-Degree-Burns-Temporarily-Ste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31" y="1768150"/>
            <a:ext cx="5651981" cy="424320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389449"/>
            <a:ext cx="5100265" cy="5210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500" b="1" dirty="0" smtClean="0"/>
              <a:t>Cover with a </a:t>
            </a:r>
            <a:r>
              <a:rPr lang="en-US" sz="4500" b="1" u="sng" dirty="0" smtClean="0"/>
              <a:t>lid</a:t>
            </a:r>
            <a:r>
              <a:rPr lang="en-US" sz="4500" b="1" dirty="0" smtClean="0"/>
              <a:t>.</a:t>
            </a:r>
          </a:p>
          <a:p>
            <a:pPr marL="0" lvl="0" indent="0">
              <a:buNone/>
            </a:pPr>
            <a:endParaRPr lang="en-US" sz="4500" b="1" dirty="0" smtClean="0"/>
          </a:p>
          <a:p>
            <a:pPr lvl="0"/>
            <a:r>
              <a:rPr lang="en-US" sz="4500" b="1" dirty="0" smtClean="0"/>
              <a:t>Smother with </a:t>
            </a:r>
            <a:r>
              <a:rPr lang="en-US" sz="4500" b="1" u="sng" dirty="0" smtClean="0"/>
              <a:t>baking soda</a:t>
            </a:r>
          </a:p>
          <a:p>
            <a:pPr marL="0" lvl="0" indent="0">
              <a:buNone/>
            </a:pPr>
            <a:endParaRPr lang="en-US" sz="4500" b="1" dirty="0" smtClean="0"/>
          </a:p>
          <a:p>
            <a:pPr lvl="0"/>
            <a:r>
              <a:rPr lang="en-US" sz="4500" b="1" dirty="0" smtClean="0"/>
              <a:t>Use a </a:t>
            </a:r>
            <a:r>
              <a:rPr lang="en-US" sz="4500" b="1" u="sng" dirty="0" smtClean="0"/>
              <a:t>fire</a:t>
            </a:r>
            <a:r>
              <a:rPr lang="en-US" sz="4500" b="1" dirty="0" smtClean="0"/>
              <a:t> extinguisher.  </a:t>
            </a:r>
          </a:p>
          <a:p>
            <a:pPr lvl="0"/>
            <a:endParaRPr lang="en-US" sz="35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Autofit/>
          </a:bodyPr>
          <a:lstStyle/>
          <a:p>
            <a:r>
              <a:rPr lang="en-US" sz="8200" u="sng" dirty="0" smtClean="0">
                <a:solidFill>
                  <a:srgbClr val="333399"/>
                </a:solidFill>
              </a:rPr>
              <a:t>Extinguishing a Grease Fire</a:t>
            </a:r>
            <a:r>
              <a:rPr lang="en-US" sz="8200" dirty="0" smtClean="0">
                <a:solidFill>
                  <a:srgbClr val="333399"/>
                </a:solidFill>
              </a:rPr>
              <a:t>	</a:t>
            </a:r>
            <a:endParaRPr lang="en-US" sz="8200" dirty="0">
              <a:solidFill>
                <a:srgbClr val="333399"/>
              </a:solidFill>
            </a:endParaRPr>
          </a:p>
        </p:txBody>
      </p:sp>
      <p:pic>
        <p:nvPicPr>
          <p:cNvPr id="8194" name="Picture 2" descr="http://shop.anolon.com/Shared/images/Anolon%20Product%20Images/Replacement%20Parts/RP0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28750" r="6594" b="29167"/>
          <a:stretch/>
        </p:blipFill>
        <p:spPr bwMode="auto">
          <a:xfrm>
            <a:off x="8428383" y="1389450"/>
            <a:ext cx="3305976" cy="15900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3145z1.americdn.com/wp-content/uploads/2014/11/how-to-fight-colds-and-the-flu-with-baking-soda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r="7987"/>
          <a:stretch/>
        </p:blipFill>
        <p:spPr bwMode="auto">
          <a:xfrm>
            <a:off x="4698624" y="2501053"/>
            <a:ext cx="3530976" cy="23889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g-ec2.images-amazon.com/images/G/01/th/aplus/kidde/pro10MP_large._V395659855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7" r="27547" b="-174"/>
          <a:stretch/>
        </p:blipFill>
        <p:spPr bwMode="auto">
          <a:xfrm>
            <a:off x="8993672" y="3279914"/>
            <a:ext cx="1508262" cy="344745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6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ly market design 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illy market design template" id="{A9CABA2C-7C9D-4B04-97BF-30ACAA33F979}" vid="{946736E9-A178-4D9A-96AE-381F31C2770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1B467-D5BC-4F2C-BB2A-C5C3CD50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Chilly market design slides</Template>
  <TotalTime>0</TotalTime>
  <Words>356</Words>
  <Application>Microsoft Office PowerPoint</Application>
  <PresentationFormat>Widescreen</PresentationFormat>
  <Paragraphs>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Wingdings 3</vt:lpstr>
      <vt:lpstr>Chilly market design template</vt:lpstr>
      <vt:lpstr>KITCHEN SAFETY with</vt:lpstr>
      <vt:lpstr>Kitchen Safety</vt:lpstr>
      <vt:lpstr>Electrical Appliances </vt:lpstr>
      <vt:lpstr>Electrical Appliances </vt:lpstr>
      <vt:lpstr>Knife Safety </vt:lpstr>
      <vt:lpstr>Avoiding Burns </vt:lpstr>
      <vt:lpstr>Avoiding Burns </vt:lpstr>
      <vt:lpstr>Avoiding Burns </vt:lpstr>
      <vt:lpstr>Extinguishing a Grease Fire </vt:lpstr>
      <vt:lpstr>Never Use on a Grease Fire </vt:lpstr>
      <vt:lpstr>Avoiding Tripping/Falling </vt:lpstr>
      <vt:lpstr>Cleaning Supplies and Chemicals </vt:lpstr>
      <vt:lpstr>Cleaning Supplies and Chemicals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2015-06-10T16:36:47Z</dcterms:created>
  <dcterms:modified xsi:type="dcterms:W3CDTF">2015-08-18T20:28:36Z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TC034605069991</vt:lpwstr>
  </property>
</Properties>
</file>