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80" r:id="rId2"/>
    <p:sldId id="272" r:id="rId3"/>
    <p:sldId id="273" r:id="rId4"/>
    <p:sldId id="274" r:id="rId5"/>
    <p:sldId id="281" r:id="rId6"/>
    <p:sldId id="278" r:id="rId7"/>
    <p:sldId id="277" r:id="rId8"/>
    <p:sldId id="276"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BF33"/>
    <a:srgbClr val="A0D664"/>
    <a:srgbClr val="B0CD47"/>
    <a:srgbClr val="FFFF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6833" autoAdjust="0"/>
  </p:normalViewPr>
  <p:slideViewPr>
    <p:cSldViewPr>
      <p:cViewPr>
        <p:scale>
          <a:sx n="76" d="100"/>
          <a:sy n="76" d="100"/>
        </p:scale>
        <p:origin x="-132" y="-9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AFACB-98DB-4FA8-8F4A-06DAB3681899}" type="datetimeFigureOut">
              <a:rPr lang="en-US" smtClean="0"/>
              <a:pPr/>
              <a:t>6/20/2015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01151D-6A33-4AEB-B8F6-497E15F385A9}" type="slidenum">
              <a:rPr lang="en-US" smtClean="0"/>
              <a:pPr/>
              <a:t>‹#›</a:t>
            </a:fld>
            <a:endParaRPr lang="en-US"/>
          </a:p>
        </p:txBody>
      </p:sp>
    </p:spTree>
    <p:extLst>
      <p:ext uri="{BB962C8B-B14F-4D97-AF65-F5344CB8AC3E}">
        <p14:creationId xmlns:p14="http://schemas.microsoft.com/office/powerpoint/2010/main" val="1467978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Find</a:t>
            </a:r>
            <a:r>
              <a:rPr lang="en-US" baseline="0" dirty="0" smtClean="0"/>
              <a:t> out how many calories YOU need per day to manage weight.</a:t>
            </a:r>
          </a:p>
          <a:p>
            <a:endParaRPr lang="en-US" baseline="0" dirty="0" smtClean="0"/>
          </a:p>
          <a:p>
            <a:r>
              <a:rPr lang="en-US" baseline="0" dirty="0" smtClean="0"/>
              <a:t>Take the time to fully enjoy your food and pay attention to hunger and fullness cues.</a:t>
            </a:r>
          </a:p>
          <a:p>
            <a:endParaRPr lang="en-US" baseline="0" dirty="0" smtClean="0"/>
          </a:p>
          <a:p>
            <a:r>
              <a:rPr lang="en-US" baseline="0" dirty="0" smtClean="0"/>
              <a:t>Use a smaller plate, bowl and glass.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101151D-6A33-4AEB-B8F6-497E15F385A9}"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Make the following the basis for meals and snacks:</a:t>
            </a:r>
          </a:p>
          <a:p>
            <a:endParaRPr lang="en-US" dirty="0" smtClean="0"/>
          </a:p>
          <a:p>
            <a:r>
              <a:rPr lang="en-US" dirty="0" smtClean="0"/>
              <a:t>Choose red, orange and dark green vegetables.</a:t>
            </a:r>
            <a:r>
              <a:rPr lang="en-US" baseline="0" dirty="0" smtClean="0"/>
              <a:t> </a:t>
            </a:r>
          </a:p>
          <a:p>
            <a:r>
              <a:rPr lang="en-US" baseline="0" dirty="0" smtClean="0"/>
              <a:t>Add fruit as part of the meal, side dish or dessert.</a:t>
            </a:r>
          </a:p>
          <a:p>
            <a:r>
              <a:rPr lang="en-US" baseline="0" dirty="0" smtClean="0"/>
              <a:t>Low-Fat and fat-free options provide the same amount of calcium and other nutrients, but with fewer calories and less saturated fat.  </a:t>
            </a:r>
          </a:p>
          <a:p>
            <a:r>
              <a:rPr lang="en-US" baseline="0" dirty="0" smtClean="0"/>
              <a:t>Substitute whole grains for refined products.  Examples:  Use wheat bread instead of white bread; brown rice instead of white rice.  </a:t>
            </a:r>
            <a:endParaRPr lang="en-US" dirty="0"/>
          </a:p>
        </p:txBody>
      </p:sp>
      <p:sp>
        <p:nvSpPr>
          <p:cNvPr id="4" name="Slide Number Placeholder 3"/>
          <p:cNvSpPr>
            <a:spLocks noGrp="1"/>
          </p:cNvSpPr>
          <p:nvPr>
            <p:ph type="sldNum" sz="quarter" idx="10"/>
          </p:nvPr>
        </p:nvSpPr>
        <p:spPr/>
        <p:txBody>
          <a:bodyPr/>
          <a:lstStyle/>
          <a:p>
            <a:fld id="{8101151D-6A33-4AEB-B8F6-497E15F385A9}"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Cut back on foods high in solid fats, added sugar</a:t>
            </a:r>
            <a:r>
              <a:rPr lang="en-US" baseline="0" dirty="0" smtClean="0"/>
              <a:t> and salt.  Use these foods as occasional treats, not as “everyday” foods.  </a:t>
            </a:r>
          </a:p>
          <a:p>
            <a:endParaRPr lang="en-US" baseline="0" dirty="0" smtClean="0"/>
          </a:p>
          <a:p>
            <a:r>
              <a:rPr lang="en-US" baseline="0" dirty="0" smtClean="0"/>
              <a:t>Select low or reduced sodium or no-salt food items.  </a:t>
            </a:r>
          </a:p>
          <a:p>
            <a:endParaRPr lang="en-US" baseline="0" dirty="0" smtClean="0"/>
          </a:p>
          <a:p>
            <a:r>
              <a:rPr lang="en-US" baseline="0" dirty="0" smtClean="0"/>
              <a:t>Soda, energy drinks and sports drinks are a major source of added sugar and calories in the American diet.    </a:t>
            </a:r>
            <a:endParaRPr lang="en-US" dirty="0"/>
          </a:p>
        </p:txBody>
      </p:sp>
      <p:sp>
        <p:nvSpPr>
          <p:cNvPr id="4" name="Slide Number Placeholder 3"/>
          <p:cNvSpPr>
            <a:spLocks noGrp="1"/>
          </p:cNvSpPr>
          <p:nvPr>
            <p:ph type="sldNum" sz="quarter" idx="10"/>
          </p:nvPr>
        </p:nvSpPr>
        <p:spPr/>
        <p:txBody>
          <a:bodyPr/>
          <a:lstStyle/>
          <a:p>
            <a:fld id="{8101151D-6A33-4AEB-B8F6-497E15F385A9}"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Oils from plant sources</a:t>
            </a:r>
            <a:r>
              <a:rPr lang="en-US" baseline="0" dirty="0" smtClean="0"/>
              <a:t> </a:t>
            </a:r>
            <a:r>
              <a:rPr lang="en-US" dirty="0" smtClean="0"/>
              <a:t>don’t contain any cholesterol.  They are a healthier</a:t>
            </a:r>
            <a:r>
              <a:rPr lang="en-US" baseline="0" dirty="0" smtClean="0"/>
              <a:t> fat source.  </a:t>
            </a:r>
          </a:p>
          <a:p>
            <a:endParaRPr lang="en-US" baseline="0" dirty="0" smtClean="0"/>
          </a:p>
          <a:p>
            <a:r>
              <a:rPr lang="en-US" u="sng" baseline="0" dirty="0" smtClean="0"/>
              <a:t>Examples</a:t>
            </a:r>
            <a:r>
              <a:rPr lang="en-US" baseline="0" dirty="0" smtClean="0"/>
              <a:t>:  </a:t>
            </a:r>
          </a:p>
          <a:p>
            <a:pPr marL="1009650" lvl="1" indent="-609600" eaLnBrk="1" hangingPunct="1">
              <a:lnSpc>
                <a:spcPct val="90000"/>
              </a:lnSpc>
            </a:pPr>
            <a:r>
              <a:rPr lang="en-US" baseline="0" dirty="0" smtClean="0"/>
              <a:t>Polyunsaturated Fats Food </a:t>
            </a:r>
            <a:r>
              <a:rPr lang="en-US" b="0" baseline="0" dirty="0" smtClean="0"/>
              <a:t>Source: </a:t>
            </a:r>
          </a:p>
          <a:p>
            <a:pPr marL="1009650" lvl="1" indent="-609600" eaLnBrk="1" hangingPunct="1">
              <a:lnSpc>
                <a:spcPct val="90000"/>
              </a:lnSpc>
            </a:pPr>
            <a:r>
              <a:rPr lang="en-US" sz="3200" b="0" baseline="0" dirty="0" smtClean="0"/>
              <a:t>	</a:t>
            </a:r>
            <a:r>
              <a:rPr lang="en-US" sz="3200" b="0" dirty="0" smtClean="0"/>
              <a:t>Most Vegetable Oils,</a:t>
            </a:r>
            <a:r>
              <a:rPr lang="en-US" sz="3200" b="0" baseline="0" dirty="0" smtClean="0"/>
              <a:t> </a:t>
            </a:r>
            <a:r>
              <a:rPr lang="en-US" sz="3200" b="0" dirty="0" smtClean="0"/>
              <a:t>Corn Oil,</a:t>
            </a:r>
            <a:r>
              <a:rPr lang="en-US" sz="3200" b="0" baseline="0" dirty="0" smtClean="0"/>
              <a:t> </a:t>
            </a:r>
            <a:r>
              <a:rPr lang="en-US" sz="3200" b="0" dirty="0" smtClean="0"/>
              <a:t>Soybean Oil,</a:t>
            </a:r>
            <a:r>
              <a:rPr lang="en-US" sz="3200" b="0" baseline="0" dirty="0" smtClean="0"/>
              <a:t> </a:t>
            </a:r>
            <a:r>
              <a:rPr lang="en-US" sz="3200" b="0" dirty="0" smtClean="0"/>
              <a:t>Safflower Oil  </a:t>
            </a:r>
          </a:p>
          <a:p>
            <a:pPr marL="1009650" lvl="1" indent="-609600" eaLnBrk="1" hangingPunct="1">
              <a:lnSpc>
                <a:spcPct val="90000"/>
              </a:lnSpc>
            </a:pPr>
            <a:endParaRPr lang="en-US" baseline="0" dirty="0" smtClean="0"/>
          </a:p>
          <a:p>
            <a:pPr marL="1009650" lvl="1" indent="-609600" eaLnBrk="1" hangingPunct="1">
              <a:lnSpc>
                <a:spcPct val="90000"/>
              </a:lnSpc>
            </a:pPr>
            <a:r>
              <a:rPr lang="en-US" baseline="0" dirty="0" smtClean="0"/>
              <a:t>Monounsaturated </a:t>
            </a:r>
            <a:r>
              <a:rPr lang="en-US" b="0" i="0" u="none" baseline="0" dirty="0" smtClean="0"/>
              <a:t>Fats </a:t>
            </a:r>
            <a:r>
              <a:rPr lang="en-US" sz="3600" b="0" i="0" u="none" dirty="0" smtClean="0"/>
              <a:t>Food Sources: </a:t>
            </a:r>
          </a:p>
          <a:p>
            <a:pPr marL="1409700" lvl="2" indent="-609600" eaLnBrk="1" hangingPunct="1">
              <a:lnSpc>
                <a:spcPct val="90000"/>
              </a:lnSpc>
              <a:buFont typeface="Times New Roman" pitchFamily="1" charset="0"/>
              <a:buNone/>
            </a:pPr>
            <a:r>
              <a:rPr lang="en-US" sz="3200" b="0" i="0" u="none" dirty="0" smtClean="0"/>
              <a:t>Olives,</a:t>
            </a:r>
            <a:r>
              <a:rPr lang="en-US" sz="3200" b="0" i="0" u="none" baseline="0" dirty="0" smtClean="0"/>
              <a:t> </a:t>
            </a:r>
            <a:r>
              <a:rPr lang="en-US" sz="3200" b="0" i="0" u="none" dirty="0" smtClean="0"/>
              <a:t>Olive Oil, Avocados, Peanuts, Peanut Oil, Canola Oil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endParaRPr lang="en-US" dirty="0" smtClean="0"/>
          </a:p>
          <a:p>
            <a:endParaRPr lang="en-US" dirty="0"/>
          </a:p>
        </p:txBody>
      </p:sp>
      <p:sp>
        <p:nvSpPr>
          <p:cNvPr id="4" name="Slide Number Placeholder 3"/>
          <p:cNvSpPr>
            <a:spLocks noGrp="1"/>
          </p:cNvSpPr>
          <p:nvPr>
            <p:ph type="sldNum" sz="quarter" idx="10"/>
          </p:nvPr>
        </p:nvSpPr>
        <p:spPr/>
        <p:txBody>
          <a:bodyPr/>
          <a:lstStyle/>
          <a:p>
            <a:fld id="{8101151D-6A33-4AEB-B8F6-497E15F385A9}"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01151D-6A33-4AEB-B8F6-497E15F385A9}"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E50BE0-086E-43DA-993E-A5D346AB8EC4}" type="datetimeFigureOut">
              <a:rPr lang="en-US" smtClean="0"/>
              <a:pPr/>
              <a:t>6/20/2015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DAF5F-3438-4331-9A10-A48C76FC2B0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E50BE0-086E-43DA-993E-A5D346AB8EC4}" type="datetimeFigureOut">
              <a:rPr lang="en-US" smtClean="0"/>
              <a:pPr/>
              <a:t>6/20/2015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DAF5F-3438-4331-9A10-A48C76FC2B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E50BE0-086E-43DA-993E-A5D346AB8EC4}" type="datetimeFigureOut">
              <a:rPr lang="en-US" smtClean="0"/>
              <a:pPr/>
              <a:t>6/20/2015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DAF5F-3438-4331-9A10-A48C76FC2B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E50BE0-086E-43DA-993E-A5D346AB8EC4}" type="datetimeFigureOut">
              <a:rPr lang="en-US" smtClean="0"/>
              <a:pPr/>
              <a:t>6/20/2015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DAF5F-3438-4331-9A10-A48C76FC2B0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E50BE0-086E-43DA-993E-A5D346AB8EC4}" type="datetimeFigureOut">
              <a:rPr lang="en-US" smtClean="0"/>
              <a:pPr/>
              <a:t>6/20/2015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DAF5F-3438-4331-9A10-A48C76FC2B0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E50BE0-086E-43DA-993E-A5D346AB8EC4}" type="datetimeFigureOut">
              <a:rPr lang="en-US" smtClean="0"/>
              <a:pPr/>
              <a:t>6/20/2015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DDAF5F-3438-4331-9A10-A48C76FC2B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E50BE0-086E-43DA-993E-A5D346AB8EC4}" type="datetimeFigureOut">
              <a:rPr lang="en-US" smtClean="0"/>
              <a:pPr/>
              <a:t>6/20/2015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DDAF5F-3438-4331-9A10-A48C76FC2B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E50BE0-086E-43DA-993E-A5D346AB8EC4}" type="datetimeFigureOut">
              <a:rPr lang="en-US" smtClean="0"/>
              <a:pPr/>
              <a:t>6/20/2015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DDAF5F-3438-4331-9A10-A48C76FC2B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50BE0-086E-43DA-993E-A5D346AB8EC4}" type="datetimeFigureOut">
              <a:rPr lang="en-US" smtClean="0"/>
              <a:pPr/>
              <a:t>6/20/2015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DDAF5F-3438-4331-9A10-A48C76FC2B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E50BE0-086E-43DA-993E-A5D346AB8EC4}" type="datetimeFigureOut">
              <a:rPr lang="en-US" smtClean="0"/>
              <a:pPr/>
              <a:t>6/20/2015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DDAF5F-3438-4331-9A10-A48C76FC2B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E50BE0-086E-43DA-993E-A5D346AB8EC4}" type="datetimeFigureOut">
              <a:rPr lang="en-US" smtClean="0"/>
              <a:pPr/>
              <a:t>6/20/2015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DDAF5F-3438-4331-9A10-A48C76FC2B0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50BE0-086E-43DA-993E-A5D346AB8EC4}" type="datetimeFigureOut">
              <a:rPr lang="en-US" smtClean="0"/>
              <a:pPr/>
              <a:t>6/20/2015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DAF5F-3438-4331-9A10-A48C76FC2B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18" Type="http://schemas.openxmlformats.org/officeDocument/2006/relationships/image" Target="../media/image25.jpe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 Type="http://schemas.openxmlformats.org/officeDocument/2006/relationships/image" Target="../media/image9.png"/><Relationship Id="rId16" Type="http://schemas.openxmlformats.org/officeDocument/2006/relationships/image" Target="../media/image23.jpe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2.jpe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B0CD4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95300" y="152400"/>
            <a:ext cx="8153400" cy="914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7489"/>
            <a:ext cx="7772400" cy="925512"/>
          </a:xfrm>
        </p:spPr>
        <p:txBody>
          <a:bodyPr/>
          <a:lstStyle/>
          <a:p>
            <a:r>
              <a:rPr lang="en-US" dirty="0" smtClean="0">
                <a:latin typeface="Aharoni" pitchFamily="2" charset="-79"/>
                <a:cs typeface="Aharoni" pitchFamily="2" charset="-79"/>
              </a:rPr>
              <a:t>Healthy Eating Patterns</a:t>
            </a:r>
            <a:endParaRPr lang="en-US" dirty="0">
              <a:latin typeface="Aharoni" pitchFamily="2" charset="-79"/>
              <a:cs typeface="Aharoni" pitchFamily="2" charset="-79"/>
            </a:endParaRPr>
          </a:p>
        </p:txBody>
      </p:sp>
      <p:sp>
        <p:nvSpPr>
          <p:cNvPr id="8" name="Subtitle 2"/>
          <p:cNvSpPr>
            <a:spLocks noGrp="1"/>
          </p:cNvSpPr>
          <p:nvPr>
            <p:ph type="subTitle" idx="1"/>
          </p:nvPr>
        </p:nvSpPr>
        <p:spPr>
          <a:xfrm>
            <a:off x="469232" y="1066800"/>
            <a:ext cx="8217568" cy="1143000"/>
          </a:xfrm>
        </p:spPr>
        <p:txBody>
          <a:bodyPr>
            <a:normAutofit/>
          </a:bodyPr>
          <a:lstStyle/>
          <a:p>
            <a:pPr marL="514350" indent="-514350"/>
            <a:r>
              <a:rPr lang="en-US" sz="4500" b="1" dirty="0" smtClean="0">
                <a:solidFill>
                  <a:schemeClr val="tx1"/>
                </a:solidFill>
              </a:rPr>
              <a:t>“Build a Healthy Plate”</a:t>
            </a:r>
            <a:endParaRPr lang="en-US" sz="4500" b="1" dirty="0">
              <a:solidFill>
                <a:schemeClr val="tx1"/>
              </a:solidFill>
            </a:endParaRPr>
          </a:p>
        </p:txBody>
      </p:sp>
      <p:pic>
        <p:nvPicPr>
          <p:cNvPr id="8196" name="Picture 4"/>
          <p:cNvPicPr>
            <a:picLocks noChangeAspect="1" noChangeArrowheads="1"/>
          </p:cNvPicPr>
          <p:nvPr/>
        </p:nvPicPr>
        <p:blipFill>
          <a:blip r:embed="rId2" cstate="print"/>
          <a:srcRect/>
          <a:stretch>
            <a:fillRect/>
          </a:stretch>
        </p:blipFill>
        <p:spPr bwMode="auto">
          <a:xfrm>
            <a:off x="1409700" y="2057400"/>
            <a:ext cx="6324600" cy="4158425"/>
          </a:xfrm>
          <a:prstGeom prst="rect">
            <a:avLst/>
          </a:prstGeom>
          <a:noFill/>
          <a:ln w="9525">
            <a:solidFill>
              <a:schemeClr val="tx1"/>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0CD47">
            <a:alpha val="46000"/>
          </a:srgbClr>
        </a:solidFill>
        <a:effectLst/>
      </p:bgPr>
    </p:bg>
    <p:spTree>
      <p:nvGrpSpPr>
        <p:cNvPr id="1" name=""/>
        <p:cNvGrpSpPr/>
        <p:nvPr/>
      </p:nvGrpSpPr>
      <p:grpSpPr>
        <a:xfrm>
          <a:off x="0" y="0"/>
          <a:ext cx="0" cy="0"/>
          <a:chOff x="0" y="0"/>
          <a:chExt cx="0" cy="0"/>
        </a:xfrm>
      </p:grpSpPr>
      <p:sp>
        <p:nvSpPr>
          <p:cNvPr id="9" name="TextBox 8"/>
          <p:cNvSpPr txBox="1"/>
          <p:nvPr/>
        </p:nvSpPr>
        <p:spPr>
          <a:xfrm>
            <a:off x="0" y="0"/>
            <a:ext cx="9144000" cy="2400657"/>
          </a:xfrm>
          <a:prstGeom prst="rect">
            <a:avLst/>
          </a:prstGeom>
          <a:noFill/>
        </p:spPr>
        <p:txBody>
          <a:bodyPr wrap="square" rtlCol="0">
            <a:spAutoFit/>
          </a:bodyPr>
          <a:lstStyle/>
          <a:p>
            <a:pPr marL="342900" indent="-342900">
              <a:buAutoNum type="arabicPeriod"/>
            </a:pPr>
            <a:r>
              <a:rPr lang="en-US" sz="5000" b="1" dirty="0" smtClean="0"/>
              <a:t>  Balance Calories</a:t>
            </a:r>
          </a:p>
          <a:p>
            <a:pPr marL="800100" lvl="1" indent="-342900">
              <a:buFont typeface="Arial" pitchFamily="34" charset="0"/>
              <a:buChar char="•"/>
            </a:pPr>
            <a:r>
              <a:rPr lang="en-US" sz="5000" dirty="0" smtClean="0"/>
              <a:t>Enjoy your food, but eat </a:t>
            </a:r>
            <a:r>
              <a:rPr lang="en-US" sz="5000" u="sng" dirty="0" smtClean="0"/>
              <a:t>less</a:t>
            </a:r>
            <a:r>
              <a:rPr lang="en-US" sz="5000" dirty="0" smtClean="0"/>
              <a:t>.</a:t>
            </a:r>
          </a:p>
          <a:p>
            <a:pPr marL="800100" lvl="1" indent="-342900">
              <a:buFont typeface="Arial" pitchFamily="34" charset="0"/>
              <a:buChar char="•"/>
            </a:pPr>
            <a:r>
              <a:rPr lang="en-US" sz="5000" dirty="0" smtClean="0"/>
              <a:t>Avoid </a:t>
            </a:r>
            <a:r>
              <a:rPr lang="en-US" sz="5000" u="sng" dirty="0" smtClean="0"/>
              <a:t>oversized</a:t>
            </a:r>
            <a:r>
              <a:rPr lang="en-US" sz="5000" dirty="0" smtClean="0"/>
              <a:t> portions.  </a:t>
            </a:r>
            <a:endParaRPr lang="en-US" sz="5000" dirty="0"/>
          </a:p>
        </p:txBody>
      </p:sp>
      <p:pic>
        <p:nvPicPr>
          <p:cNvPr id="5122" name="Picture 2"/>
          <p:cNvPicPr>
            <a:picLocks noChangeAspect="1" noChangeArrowheads="1"/>
          </p:cNvPicPr>
          <p:nvPr/>
        </p:nvPicPr>
        <p:blipFill>
          <a:blip r:embed="rId3" cstate="print"/>
          <a:srcRect/>
          <a:stretch>
            <a:fillRect/>
          </a:stretch>
        </p:blipFill>
        <p:spPr bwMode="auto">
          <a:xfrm>
            <a:off x="1676400" y="2409824"/>
            <a:ext cx="5791200" cy="4147344"/>
          </a:xfrm>
          <a:prstGeom prst="rect">
            <a:avLst/>
          </a:prstGeom>
          <a:noFill/>
          <a:ln w="9525">
            <a:solidFill>
              <a:schemeClr val="tx1"/>
            </a:solid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0CD47">
            <a:alpha val="46000"/>
          </a:srgbClr>
        </a:solidFill>
        <a:effectLst/>
      </p:bgPr>
    </p:bg>
    <p:spTree>
      <p:nvGrpSpPr>
        <p:cNvPr id="1" name=""/>
        <p:cNvGrpSpPr/>
        <p:nvPr/>
      </p:nvGrpSpPr>
      <p:grpSpPr>
        <a:xfrm>
          <a:off x="0" y="0"/>
          <a:ext cx="0" cy="0"/>
          <a:chOff x="0" y="0"/>
          <a:chExt cx="0" cy="0"/>
        </a:xfrm>
      </p:grpSpPr>
      <p:sp>
        <p:nvSpPr>
          <p:cNvPr id="9" name="TextBox 8"/>
          <p:cNvSpPr txBox="1"/>
          <p:nvPr/>
        </p:nvSpPr>
        <p:spPr>
          <a:xfrm>
            <a:off x="0" y="0"/>
            <a:ext cx="9144000" cy="3139321"/>
          </a:xfrm>
          <a:prstGeom prst="rect">
            <a:avLst/>
          </a:prstGeom>
          <a:noFill/>
        </p:spPr>
        <p:txBody>
          <a:bodyPr wrap="square" rtlCol="0">
            <a:spAutoFit/>
          </a:bodyPr>
          <a:lstStyle/>
          <a:p>
            <a:pPr marL="342900" indent="-342900"/>
            <a:r>
              <a:rPr lang="en-US" sz="5000" b="1" dirty="0" smtClean="0"/>
              <a:t>2.  Foods to Increase:</a:t>
            </a:r>
          </a:p>
          <a:p>
            <a:pPr marL="800100" lvl="1" indent="-342900">
              <a:buFont typeface="Arial" pitchFamily="34" charset="0"/>
              <a:buChar char="•"/>
            </a:pPr>
            <a:r>
              <a:rPr lang="en-US" sz="3700" dirty="0" smtClean="0"/>
              <a:t>Make half your plate </a:t>
            </a:r>
            <a:r>
              <a:rPr lang="en-US" sz="3700" u="sng" dirty="0" smtClean="0"/>
              <a:t>fruits and vegetables</a:t>
            </a:r>
            <a:r>
              <a:rPr lang="en-US" sz="3700" dirty="0" smtClean="0"/>
              <a:t>.</a:t>
            </a:r>
          </a:p>
          <a:p>
            <a:pPr marL="800100" lvl="1" indent="-342900">
              <a:buFont typeface="Arial" pitchFamily="34" charset="0"/>
              <a:buChar char="•"/>
            </a:pPr>
            <a:r>
              <a:rPr lang="en-US" sz="3700" dirty="0" smtClean="0"/>
              <a:t>Switch to fat-free or low-fat </a:t>
            </a:r>
            <a:r>
              <a:rPr lang="en-US" sz="3700" u="sng" dirty="0" smtClean="0"/>
              <a:t>milk</a:t>
            </a:r>
            <a:r>
              <a:rPr lang="en-US" sz="3700" dirty="0" smtClean="0"/>
              <a:t>.</a:t>
            </a:r>
          </a:p>
          <a:p>
            <a:pPr marL="800100" lvl="1" indent="-342900">
              <a:buFont typeface="Arial" pitchFamily="34" charset="0"/>
              <a:buChar char="•"/>
            </a:pPr>
            <a:r>
              <a:rPr lang="en-US" sz="3700" dirty="0" smtClean="0"/>
              <a:t>Make at least half your grains </a:t>
            </a:r>
            <a:r>
              <a:rPr lang="en-US" sz="3700" u="sng" dirty="0" smtClean="0"/>
              <a:t>whole grains.</a:t>
            </a:r>
          </a:p>
        </p:txBody>
      </p:sp>
      <p:pic>
        <p:nvPicPr>
          <p:cNvPr id="4" name="Picture 3" descr="22B43950-CED9-3FD0-84B9-9209F981E67Dwallpaper.jpg"/>
          <p:cNvPicPr>
            <a:picLocks noChangeAspect="1"/>
          </p:cNvPicPr>
          <p:nvPr/>
        </p:nvPicPr>
        <p:blipFill>
          <a:blip r:embed="rId3" cstate="print"/>
          <a:srcRect l="6742" t="1124" r="10113" b="2996"/>
          <a:stretch>
            <a:fillRect/>
          </a:stretch>
        </p:blipFill>
        <p:spPr>
          <a:xfrm>
            <a:off x="2324100" y="2667000"/>
            <a:ext cx="4495800" cy="3888259"/>
          </a:xfrm>
          <a:prstGeom prst="rect">
            <a:avLst/>
          </a:prstGeom>
          <a:ln>
            <a:solidFill>
              <a:schemeClr val="tx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0CD47">
            <a:alpha val="46000"/>
          </a:srgbClr>
        </a:solidFill>
        <a:effectLst/>
      </p:bgPr>
    </p:bg>
    <p:spTree>
      <p:nvGrpSpPr>
        <p:cNvPr id="1" name=""/>
        <p:cNvGrpSpPr/>
        <p:nvPr/>
      </p:nvGrpSpPr>
      <p:grpSpPr>
        <a:xfrm>
          <a:off x="0" y="0"/>
          <a:ext cx="0" cy="0"/>
          <a:chOff x="0" y="0"/>
          <a:chExt cx="0" cy="0"/>
        </a:xfrm>
      </p:grpSpPr>
      <p:sp>
        <p:nvSpPr>
          <p:cNvPr id="9" name="TextBox 8"/>
          <p:cNvSpPr txBox="1"/>
          <p:nvPr/>
        </p:nvSpPr>
        <p:spPr>
          <a:xfrm>
            <a:off x="0" y="0"/>
            <a:ext cx="9144000" cy="3016210"/>
          </a:xfrm>
          <a:prstGeom prst="rect">
            <a:avLst/>
          </a:prstGeom>
          <a:noFill/>
        </p:spPr>
        <p:txBody>
          <a:bodyPr wrap="square" rtlCol="0">
            <a:spAutoFit/>
          </a:bodyPr>
          <a:lstStyle/>
          <a:p>
            <a:pPr marL="342900" indent="-342900"/>
            <a:r>
              <a:rPr lang="en-US" sz="5000" b="1" dirty="0" smtClean="0"/>
              <a:t>3.  Foods to Reduce:</a:t>
            </a:r>
          </a:p>
          <a:p>
            <a:pPr marL="800100" lvl="1" indent="-342900">
              <a:buFont typeface="Arial" pitchFamily="34" charset="0"/>
              <a:buChar char="•"/>
            </a:pPr>
            <a:r>
              <a:rPr lang="en-US" sz="3500" dirty="0" smtClean="0"/>
              <a:t>Compare </a:t>
            </a:r>
            <a:r>
              <a:rPr lang="en-US" sz="3500" u="sng" dirty="0" smtClean="0"/>
              <a:t>sodium</a:t>
            </a:r>
            <a:r>
              <a:rPr lang="en-US" sz="3500" dirty="0" smtClean="0"/>
              <a:t> in foods like soup, bread and frozen meals, and choose foods with the lower numbers.  </a:t>
            </a:r>
          </a:p>
          <a:p>
            <a:pPr marL="800100" lvl="1" indent="-342900">
              <a:buFont typeface="Arial" pitchFamily="34" charset="0"/>
              <a:buChar char="•"/>
            </a:pPr>
            <a:r>
              <a:rPr lang="en-US" sz="3500" dirty="0" smtClean="0"/>
              <a:t>Drink </a:t>
            </a:r>
            <a:r>
              <a:rPr lang="en-US" sz="3500" u="sng" dirty="0" smtClean="0"/>
              <a:t>water</a:t>
            </a:r>
            <a:r>
              <a:rPr lang="en-US" sz="3500" dirty="0" smtClean="0"/>
              <a:t> instead of sugary drinks.  </a:t>
            </a:r>
          </a:p>
        </p:txBody>
      </p:sp>
      <p:pic>
        <p:nvPicPr>
          <p:cNvPr id="6146" name="Picture 2"/>
          <p:cNvPicPr>
            <a:picLocks noChangeAspect="1" noChangeArrowheads="1"/>
          </p:cNvPicPr>
          <p:nvPr/>
        </p:nvPicPr>
        <p:blipFill>
          <a:blip r:embed="rId3" cstate="print"/>
          <a:srcRect l="29200" t="1020" r="27600" b="4649"/>
          <a:stretch>
            <a:fillRect/>
          </a:stretch>
        </p:blipFill>
        <p:spPr bwMode="auto">
          <a:xfrm>
            <a:off x="381000" y="3071813"/>
            <a:ext cx="1676400" cy="3228622"/>
          </a:xfrm>
          <a:prstGeom prst="rect">
            <a:avLst/>
          </a:prstGeom>
          <a:noFill/>
          <a:ln w="9525">
            <a:solidFill>
              <a:schemeClr val="tx1"/>
            </a:solid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1905000" y="4728408"/>
            <a:ext cx="2743200" cy="2057400"/>
          </a:xfrm>
          <a:prstGeom prst="rect">
            <a:avLst/>
          </a:prstGeom>
          <a:noFill/>
          <a:ln w="9525">
            <a:solidFill>
              <a:schemeClr val="tx1"/>
            </a:solidFill>
            <a:miter lim="800000"/>
            <a:headEnd/>
            <a:tailEnd/>
          </a:ln>
        </p:spPr>
      </p:pic>
      <p:pic>
        <p:nvPicPr>
          <p:cNvPr id="6147" name="Picture 3"/>
          <p:cNvPicPr>
            <a:picLocks noChangeAspect="1" noChangeArrowheads="1"/>
          </p:cNvPicPr>
          <p:nvPr/>
        </p:nvPicPr>
        <p:blipFill>
          <a:blip r:embed="rId5" cstate="print"/>
          <a:srcRect/>
          <a:stretch>
            <a:fillRect/>
          </a:stretch>
        </p:blipFill>
        <p:spPr bwMode="auto">
          <a:xfrm>
            <a:off x="3623986" y="3071813"/>
            <a:ext cx="2571750" cy="2185987"/>
          </a:xfrm>
          <a:prstGeom prst="rect">
            <a:avLst/>
          </a:prstGeom>
          <a:noFill/>
          <a:ln w="9525">
            <a:solidFill>
              <a:schemeClr val="tx1"/>
            </a:solidFill>
            <a:miter lim="800000"/>
            <a:headEnd/>
            <a:tailEnd/>
          </a:ln>
        </p:spPr>
      </p:pic>
      <p:pic>
        <p:nvPicPr>
          <p:cNvPr id="6149" name="Picture 5"/>
          <p:cNvPicPr>
            <a:picLocks noChangeAspect="1" noChangeArrowheads="1"/>
          </p:cNvPicPr>
          <p:nvPr/>
        </p:nvPicPr>
        <p:blipFill>
          <a:blip r:embed="rId6" cstate="print"/>
          <a:srcRect/>
          <a:stretch>
            <a:fillRect/>
          </a:stretch>
        </p:blipFill>
        <p:spPr bwMode="auto">
          <a:xfrm>
            <a:off x="5738812" y="4668964"/>
            <a:ext cx="2109788" cy="2116844"/>
          </a:xfrm>
          <a:prstGeom prst="rect">
            <a:avLst/>
          </a:prstGeom>
          <a:noFill/>
          <a:ln w="9525">
            <a:solidFill>
              <a:schemeClr val="tx1"/>
            </a:solidFill>
            <a:miter lim="800000"/>
            <a:headEnd/>
            <a:tailEnd/>
          </a:ln>
        </p:spPr>
      </p:pic>
      <p:pic>
        <p:nvPicPr>
          <p:cNvPr id="6150" name="Picture 6"/>
          <p:cNvPicPr>
            <a:picLocks noChangeAspect="1" noChangeArrowheads="1"/>
          </p:cNvPicPr>
          <p:nvPr/>
        </p:nvPicPr>
        <p:blipFill>
          <a:blip r:embed="rId7" cstate="print"/>
          <a:srcRect/>
          <a:stretch>
            <a:fillRect/>
          </a:stretch>
        </p:blipFill>
        <p:spPr bwMode="auto">
          <a:xfrm>
            <a:off x="7762322" y="3071813"/>
            <a:ext cx="1076878" cy="3209925"/>
          </a:xfrm>
          <a:prstGeom prst="rect">
            <a:avLst/>
          </a:prstGeom>
          <a:noFill/>
          <a:ln w="9525">
            <a:solidFill>
              <a:schemeClr val="tx1"/>
            </a:solid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950" y="-12357"/>
            <a:ext cx="9153950" cy="6870357"/>
            <a:chOff x="-9950" y="-12357"/>
            <a:chExt cx="7335166" cy="6028861"/>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47904" cy="1235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9340" y="0"/>
              <a:ext cx="1647904" cy="1235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7244" y="-12357"/>
              <a:ext cx="1647904" cy="1235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1239181"/>
              <a:ext cx="1733244" cy="1235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223571"/>
              <a:ext cx="1647904" cy="1235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50" y="3535071"/>
              <a:ext cx="1647904" cy="1235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47904" y="3544648"/>
              <a:ext cx="1647904" cy="1226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99927" y="3544648"/>
              <a:ext cx="1647904" cy="1235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87097" y="0"/>
              <a:ext cx="1647904" cy="1235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76800" y="1219200"/>
              <a:ext cx="1647904" cy="1235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34148" y="3544648"/>
              <a:ext cx="1647904" cy="1235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4770999"/>
              <a:ext cx="1647904" cy="1235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37954" y="4770999"/>
              <a:ext cx="1647904" cy="1235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1" name="Picture 1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276600" y="4770999"/>
              <a:ext cx="1647904" cy="1235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2" name="Picture 1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905296" y="4780576"/>
              <a:ext cx="1647904" cy="1235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3" name="Picture 19"/>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257244" y="1219200"/>
              <a:ext cx="1647904" cy="1235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4" name="Picture 20"/>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905296" y="2407768"/>
              <a:ext cx="1647904" cy="1147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7" name="Picture 2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526788" y="2390384"/>
              <a:ext cx="798428" cy="1144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8" name="Picture 24"/>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257243" y="2438039"/>
              <a:ext cx="1690587" cy="1117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rotWithShape="1">
            <a:blip r:embed="rId21">
              <a:extLst>
                <a:ext uri="{28A0092B-C50C-407E-A947-70E740481C1C}">
                  <a14:useLocalDpi xmlns:a14="http://schemas.microsoft.com/office/drawing/2010/main" val="0"/>
                </a:ext>
              </a:extLst>
            </a:blip>
            <a:srcRect l="28717" t="37873" r="29073" b="24368"/>
            <a:stretch/>
          </p:blipFill>
          <p:spPr bwMode="auto">
            <a:xfrm>
              <a:off x="-9950" y="2438039"/>
              <a:ext cx="1657854" cy="1106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rotWithShape="1">
            <a:blip r:embed="rId22">
              <a:extLst>
                <a:ext uri="{28A0092B-C50C-407E-A947-70E740481C1C}">
                  <a14:useLocalDpi xmlns:a14="http://schemas.microsoft.com/office/drawing/2010/main" val="0"/>
                </a:ext>
              </a:extLst>
            </a:blip>
            <a:srcRect l="30882" t="37040" r="30424" b="24005"/>
            <a:stretch/>
          </p:blipFill>
          <p:spPr bwMode="auto">
            <a:xfrm>
              <a:off x="1637954" y="2438039"/>
              <a:ext cx="1619290" cy="1106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632687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0CD47">
            <a:alpha val="46000"/>
          </a:srgbClr>
        </a:solidFill>
        <a:effectLst/>
      </p:bgPr>
    </p:bg>
    <p:spTree>
      <p:nvGrpSpPr>
        <p:cNvPr id="1" name=""/>
        <p:cNvGrpSpPr/>
        <p:nvPr/>
      </p:nvGrpSpPr>
      <p:grpSpPr>
        <a:xfrm>
          <a:off x="0" y="0"/>
          <a:ext cx="0" cy="0"/>
          <a:chOff x="0" y="0"/>
          <a:chExt cx="0" cy="0"/>
        </a:xfrm>
      </p:grpSpPr>
      <p:sp>
        <p:nvSpPr>
          <p:cNvPr id="9" name="TextBox 8"/>
          <p:cNvSpPr txBox="1"/>
          <p:nvPr/>
        </p:nvSpPr>
        <p:spPr>
          <a:xfrm>
            <a:off x="0" y="0"/>
            <a:ext cx="9144000" cy="2708434"/>
          </a:xfrm>
          <a:prstGeom prst="rect">
            <a:avLst/>
          </a:prstGeom>
          <a:noFill/>
        </p:spPr>
        <p:txBody>
          <a:bodyPr wrap="square" rtlCol="0">
            <a:spAutoFit/>
          </a:bodyPr>
          <a:lstStyle/>
          <a:p>
            <a:pPr marL="342900" indent="-342900"/>
            <a:r>
              <a:rPr lang="en-US" sz="5000" b="1" u="sng" dirty="0" smtClean="0"/>
              <a:t>Oils</a:t>
            </a:r>
          </a:p>
          <a:p>
            <a:pPr marL="800100" lvl="1" indent="-342900">
              <a:buFont typeface="Arial" pitchFamily="34" charset="0"/>
              <a:buChar char="•"/>
            </a:pPr>
            <a:r>
              <a:rPr lang="en-US" sz="4000" dirty="0" smtClean="0"/>
              <a:t>Oils are not a food group, but they do provide </a:t>
            </a:r>
            <a:r>
              <a:rPr lang="en-US" sz="4000" u="sng" dirty="0" smtClean="0"/>
              <a:t>essential</a:t>
            </a:r>
            <a:r>
              <a:rPr lang="en-US" sz="4000" dirty="0" smtClean="0"/>
              <a:t> nutrients.  </a:t>
            </a:r>
          </a:p>
          <a:p>
            <a:pPr marL="800100" lvl="1" indent="-342900">
              <a:buFont typeface="Arial" pitchFamily="34" charset="0"/>
              <a:buChar char="•"/>
            </a:pPr>
            <a:r>
              <a:rPr lang="en-US" sz="4000" dirty="0" smtClean="0"/>
              <a:t>Choose oils that provide </a:t>
            </a:r>
            <a:r>
              <a:rPr lang="en-US" sz="4000" u="sng" dirty="0" smtClean="0"/>
              <a:t>healthy</a:t>
            </a:r>
            <a:r>
              <a:rPr lang="en-US" sz="4000" dirty="0" smtClean="0"/>
              <a:t> fats.    </a:t>
            </a:r>
          </a:p>
        </p:txBody>
      </p:sp>
      <p:graphicFrame>
        <p:nvGraphicFramePr>
          <p:cNvPr id="4" name="Table 3"/>
          <p:cNvGraphicFramePr>
            <a:graphicFrameLocks noGrp="1"/>
          </p:cNvGraphicFramePr>
          <p:nvPr/>
        </p:nvGraphicFramePr>
        <p:xfrm>
          <a:off x="3606800" y="3702448"/>
          <a:ext cx="5384800" cy="1815304"/>
        </p:xfrm>
        <a:graphic>
          <a:graphicData uri="http://schemas.openxmlformats.org/drawingml/2006/table">
            <a:tbl>
              <a:tblPr firstRow="1" bandRow="1">
                <a:tableStyleId>{5C22544A-7EE6-4342-B048-85BDC9FD1C3A}</a:tableStyleId>
              </a:tblPr>
              <a:tblGrid>
                <a:gridCol w="2692400"/>
                <a:gridCol w="2692400"/>
              </a:tblGrid>
              <a:tr h="609600">
                <a:tc>
                  <a:txBody>
                    <a:bodyPr/>
                    <a:lstStyle/>
                    <a:p>
                      <a:pPr algn="ctr"/>
                      <a:r>
                        <a:rPr lang="en-US" sz="3000" b="1" dirty="0" smtClean="0">
                          <a:solidFill>
                            <a:sysClr val="windowText" lastClr="000000"/>
                          </a:solidFill>
                        </a:rPr>
                        <a:t>Boys 9-13</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3000" b="1" dirty="0" smtClean="0">
                          <a:solidFill>
                            <a:sysClr val="windowText" lastClr="000000"/>
                          </a:solidFill>
                        </a:rPr>
                        <a:t>5 tsp. daily</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609600">
                <a:tc>
                  <a:txBody>
                    <a:bodyPr/>
                    <a:lstStyle/>
                    <a:p>
                      <a:pPr algn="ctr"/>
                      <a:r>
                        <a:rPr lang="en-US" sz="3000" b="1" dirty="0" smtClean="0">
                          <a:solidFill>
                            <a:sysClr val="windowText" lastClr="000000"/>
                          </a:solidFill>
                        </a:rPr>
                        <a:t>Boys 14-18</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3000" b="1" dirty="0" smtClean="0">
                          <a:solidFill>
                            <a:sysClr val="windowText" lastClr="000000"/>
                          </a:solidFill>
                        </a:rPr>
                        <a:t>6 tsp. daily</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596104">
                <a:tc>
                  <a:txBody>
                    <a:bodyPr/>
                    <a:lstStyle/>
                    <a:p>
                      <a:pPr algn="ctr"/>
                      <a:r>
                        <a:rPr lang="en-US" sz="3000" b="1" dirty="0" smtClean="0">
                          <a:solidFill>
                            <a:sysClr val="windowText" lastClr="000000"/>
                          </a:solidFill>
                        </a:rPr>
                        <a:t>Girls 9-18</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3000" b="1" dirty="0" smtClean="0">
                          <a:solidFill>
                            <a:sysClr val="windowText" lastClr="000000"/>
                          </a:solidFill>
                        </a:rPr>
                        <a:t>5 tsp. daily</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pic>
        <p:nvPicPr>
          <p:cNvPr id="5" name="Picture 7"/>
          <p:cNvPicPr>
            <a:picLocks noChangeAspect="1" noChangeArrowheads="1"/>
          </p:cNvPicPr>
          <p:nvPr/>
        </p:nvPicPr>
        <p:blipFill>
          <a:blip r:embed="rId3" cstate="print"/>
          <a:srcRect/>
          <a:stretch>
            <a:fillRect/>
          </a:stretch>
        </p:blipFill>
        <p:spPr bwMode="auto">
          <a:xfrm>
            <a:off x="152400" y="2971800"/>
            <a:ext cx="3226190" cy="3276600"/>
          </a:xfrm>
          <a:prstGeom prst="rect">
            <a:avLst/>
          </a:prstGeom>
          <a:noFill/>
          <a:ln w="9525">
            <a:solidFill>
              <a:schemeClr val="tx1"/>
            </a:solid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0CD47">
            <a:alpha val="46000"/>
          </a:srgbClr>
        </a:solidFill>
        <a:effectLst/>
      </p:bgPr>
    </p:bg>
    <p:spTree>
      <p:nvGrpSpPr>
        <p:cNvPr id="1" name=""/>
        <p:cNvGrpSpPr/>
        <p:nvPr/>
      </p:nvGrpSpPr>
      <p:grpSpPr>
        <a:xfrm>
          <a:off x="0" y="0"/>
          <a:ext cx="0" cy="0"/>
          <a:chOff x="0" y="0"/>
          <a:chExt cx="0" cy="0"/>
        </a:xfrm>
      </p:grpSpPr>
      <p:sp>
        <p:nvSpPr>
          <p:cNvPr id="9" name="TextBox 8"/>
          <p:cNvSpPr txBox="1"/>
          <p:nvPr/>
        </p:nvSpPr>
        <p:spPr>
          <a:xfrm>
            <a:off x="0" y="0"/>
            <a:ext cx="9144000" cy="2092881"/>
          </a:xfrm>
          <a:prstGeom prst="rect">
            <a:avLst/>
          </a:prstGeom>
          <a:noFill/>
        </p:spPr>
        <p:txBody>
          <a:bodyPr wrap="square" rtlCol="0">
            <a:spAutoFit/>
          </a:bodyPr>
          <a:lstStyle/>
          <a:p>
            <a:pPr marL="342900" indent="-342900"/>
            <a:r>
              <a:rPr lang="en-US" sz="5000" b="1" u="sng" dirty="0" smtClean="0"/>
              <a:t>Individual Caloric Needs</a:t>
            </a:r>
          </a:p>
          <a:p>
            <a:pPr marL="800100" lvl="1" indent="-342900">
              <a:buFont typeface="Arial" pitchFamily="34" charset="0"/>
              <a:buChar char="•"/>
            </a:pPr>
            <a:r>
              <a:rPr lang="en-US" sz="4000" dirty="0" smtClean="0"/>
              <a:t>Each person’s caloric needs depends on </a:t>
            </a:r>
            <a:r>
              <a:rPr lang="en-US" sz="4000" u="sng" dirty="0" smtClean="0"/>
              <a:t>age,</a:t>
            </a:r>
            <a:r>
              <a:rPr lang="en-US" sz="4000" dirty="0" smtClean="0"/>
              <a:t> </a:t>
            </a:r>
            <a:r>
              <a:rPr lang="en-US" sz="4000" u="sng" dirty="0" smtClean="0"/>
              <a:t>gender </a:t>
            </a:r>
            <a:r>
              <a:rPr lang="en-US" sz="4000" dirty="0" smtClean="0"/>
              <a:t>and </a:t>
            </a:r>
            <a:r>
              <a:rPr lang="en-US" sz="4000" u="sng" dirty="0" smtClean="0"/>
              <a:t>activity level</a:t>
            </a:r>
            <a:r>
              <a:rPr lang="en-US" sz="4000" dirty="0" smtClean="0"/>
              <a:t>.  </a:t>
            </a:r>
          </a:p>
        </p:txBody>
      </p:sp>
      <p:graphicFrame>
        <p:nvGraphicFramePr>
          <p:cNvPr id="3" name="Table 2"/>
          <p:cNvGraphicFramePr>
            <a:graphicFrameLocks noGrp="1"/>
          </p:cNvGraphicFramePr>
          <p:nvPr/>
        </p:nvGraphicFramePr>
        <p:xfrm>
          <a:off x="533400" y="2286000"/>
          <a:ext cx="8077200" cy="4206240"/>
        </p:xfrm>
        <a:graphic>
          <a:graphicData uri="http://schemas.openxmlformats.org/drawingml/2006/table">
            <a:tbl>
              <a:tblPr firstRow="1" bandRow="1">
                <a:tableStyleId>{5C22544A-7EE6-4342-B048-85BDC9FD1C3A}</a:tableStyleId>
              </a:tblPr>
              <a:tblGrid>
                <a:gridCol w="2692400"/>
                <a:gridCol w="2692400"/>
                <a:gridCol w="2692400"/>
              </a:tblGrid>
              <a:tr h="1283648">
                <a:tc>
                  <a:txBody>
                    <a:bodyPr/>
                    <a:lstStyle/>
                    <a:p>
                      <a:pPr algn="ctr"/>
                      <a:r>
                        <a:rPr lang="en-US" sz="3000" b="1" dirty="0" smtClean="0">
                          <a:solidFill>
                            <a:sysClr val="windowText" lastClr="000000"/>
                          </a:solidFill>
                        </a:rPr>
                        <a:t>Gender  &amp; Age</a:t>
                      </a:r>
                      <a:endParaRPr lang="en-US" sz="3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A7"/>
                    </a:solidFill>
                  </a:tcPr>
                </a:tc>
                <a:tc>
                  <a:txBody>
                    <a:bodyPr/>
                    <a:lstStyle/>
                    <a:p>
                      <a:pPr algn="ctr"/>
                      <a:r>
                        <a:rPr lang="en-US" sz="3000" b="1" dirty="0" smtClean="0">
                          <a:solidFill>
                            <a:sysClr val="windowText" lastClr="000000"/>
                          </a:solidFill>
                        </a:rPr>
                        <a:t>Daily Caloric Needs </a:t>
                      </a:r>
                      <a:endParaRPr lang="en-US" sz="3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A7"/>
                    </a:solidFill>
                  </a:tcPr>
                </a:tc>
                <a:tc>
                  <a:txBody>
                    <a:bodyPr/>
                    <a:lstStyle/>
                    <a:p>
                      <a:pPr algn="ctr"/>
                      <a:r>
                        <a:rPr lang="en-US" sz="3000" b="1" dirty="0" smtClean="0">
                          <a:solidFill>
                            <a:sysClr val="windowText" lastClr="000000"/>
                          </a:solidFill>
                        </a:rPr>
                        <a:t>Daily Limit for Empty</a:t>
                      </a:r>
                      <a:r>
                        <a:rPr lang="en-US" sz="3000" b="1" baseline="0" dirty="0" smtClean="0">
                          <a:solidFill>
                            <a:sysClr val="windowText" lastClr="000000"/>
                          </a:solidFill>
                        </a:rPr>
                        <a:t> Calories</a:t>
                      </a:r>
                      <a:endParaRPr lang="en-US" sz="3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A7"/>
                    </a:solidFill>
                  </a:tcPr>
                </a:tc>
              </a:tr>
              <a:tr h="730648">
                <a:tc>
                  <a:txBody>
                    <a:bodyPr/>
                    <a:lstStyle/>
                    <a:p>
                      <a:pPr algn="ctr"/>
                      <a:r>
                        <a:rPr lang="en-US" sz="3000" b="1" dirty="0" smtClean="0">
                          <a:solidFill>
                            <a:sysClr val="windowText" lastClr="000000"/>
                          </a:solidFill>
                        </a:rPr>
                        <a:t>Boys 9-13</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3000" b="1" dirty="0" smtClean="0">
                          <a:solidFill>
                            <a:sysClr val="windowText" lastClr="000000"/>
                          </a:solidFill>
                        </a:rPr>
                        <a:t>1,800 </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3000" b="1" dirty="0" smtClean="0">
                          <a:solidFill>
                            <a:sysClr val="windowText" lastClr="000000"/>
                          </a:solidFill>
                        </a:rPr>
                        <a:t>160</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730648">
                <a:tc>
                  <a:txBody>
                    <a:bodyPr/>
                    <a:lstStyle/>
                    <a:p>
                      <a:pPr algn="ctr"/>
                      <a:r>
                        <a:rPr lang="en-US" sz="3000" b="1" dirty="0" smtClean="0">
                          <a:solidFill>
                            <a:sysClr val="windowText" lastClr="000000"/>
                          </a:solidFill>
                        </a:rPr>
                        <a:t>Boys 14-18</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3000" b="1" dirty="0" smtClean="0">
                          <a:solidFill>
                            <a:sysClr val="windowText" lastClr="000000"/>
                          </a:solidFill>
                        </a:rPr>
                        <a:t>2,200</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3000" b="1" dirty="0" smtClean="0">
                          <a:solidFill>
                            <a:sysClr val="windowText" lastClr="000000"/>
                          </a:solidFill>
                        </a:rPr>
                        <a:t>265</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730648">
                <a:tc>
                  <a:txBody>
                    <a:bodyPr/>
                    <a:lstStyle/>
                    <a:p>
                      <a:pPr algn="ctr"/>
                      <a:r>
                        <a:rPr lang="en-US" sz="3000" b="1" dirty="0" smtClean="0">
                          <a:solidFill>
                            <a:sysClr val="windowText" lastClr="000000"/>
                          </a:solidFill>
                        </a:rPr>
                        <a:t>Girls 9-13</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3000" b="1" dirty="0" smtClean="0">
                          <a:solidFill>
                            <a:sysClr val="windowText" lastClr="000000"/>
                          </a:solidFill>
                        </a:rPr>
                        <a:t>1,600</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3000" b="1" dirty="0" smtClean="0">
                          <a:solidFill>
                            <a:sysClr val="windowText" lastClr="000000"/>
                          </a:solidFill>
                        </a:rPr>
                        <a:t>120</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730648">
                <a:tc>
                  <a:txBody>
                    <a:bodyPr/>
                    <a:lstStyle/>
                    <a:p>
                      <a:pPr algn="ctr"/>
                      <a:r>
                        <a:rPr lang="en-US" sz="3000" b="1" dirty="0" smtClean="0">
                          <a:solidFill>
                            <a:sysClr val="windowText" lastClr="000000"/>
                          </a:solidFill>
                        </a:rPr>
                        <a:t>Girls 14-18</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3000" b="1" dirty="0" smtClean="0">
                          <a:solidFill>
                            <a:sysClr val="windowText" lastClr="000000"/>
                          </a:solidFill>
                        </a:rPr>
                        <a:t>1,800</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3000" b="1" dirty="0" smtClean="0">
                          <a:solidFill>
                            <a:sysClr val="windowText" lastClr="000000"/>
                          </a:solidFill>
                        </a:rPr>
                        <a:t>160</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0CD47">
            <a:alpha val="46000"/>
          </a:srgbClr>
        </a:solidFill>
        <a:effectLst/>
      </p:bgPr>
    </p:bg>
    <p:spTree>
      <p:nvGrpSpPr>
        <p:cNvPr id="1" name=""/>
        <p:cNvGrpSpPr/>
        <p:nvPr/>
      </p:nvGrpSpPr>
      <p:grpSpPr>
        <a:xfrm>
          <a:off x="0" y="0"/>
          <a:ext cx="0" cy="0"/>
          <a:chOff x="0" y="0"/>
          <a:chExt cx="0" cy="0"/>
        </a:xfrm>
      </p:grpSpPr>
      <p:sp>
        <p:nvSpPr>
          <p:cNvPr id="9" name="TextBox 8"/>
          <p:cNvSpPr txBox="1"/>
          <p:nvPr/>
        </p:nvSpPr>
        <p:spPr>
          <a:xfrm>
            <a:off x="0" y="0"/>
            <a:ext cx="9144000" cy="3631763"/>
          </a:xfrm>
          <a:prstGeom prst="rect">
            <a:avLst/>
          </a:prstGeom>
          <a:noFill/>
        </p:spPr>
        <p:txBody>
          <a:bodyPr wrap="square" rtlCol="0">
            <a:spAutoFit/>
          </a:bodyPr>
          <a:lstStyle/>
          <a:p>
            <a:pPr marL="342900" indent="-342900"/>
            <a:r>
              <a:rPr lang="en-US" sz="5000" b="1" u="sng" dirty="0" smtClean="0"/>
              <a:t>Empty Calories</a:t>
            </a:r>
          </a:p>
          <a:p>
            <a:pPr marL="800100" lvl="1" indent="-342900">
              <a:buFont typeface="Arial" pitchFamily="34" charset="0"/>
              <a:buChar char="•"/>
            </a:pPr>
            <a:r>
              <a:rPr lang="en-US" sz="3000" dirty="0" smtClean="0"/>
              <a:t>Foods that have </a:t>
            </a:r>
            <a:r>
              <a:rPr lang="en-US" sz="3000" u="sng" dirty="0" smtClean="0"/>
              <a:t>solid fats </a:t>
            </a:r>
            <a:r>
              <a:rPr lang="en-US" sz="3000" dirty="0" smtClean="0"/>
              <a:t>and added </a:t>
            </a:r>
            <a:r>
              <a:rPr lang="en-US" sz="3000" u="sng" dirty="0" smtClean="0"/>
              <a:t>sugars</a:t>
            </a:r>
            <a:r>
              <a:rPr lang="en-US" sz="3000" dirty="0" smtClean="0"/>
              <a:t> add calories to food, but few or no </a:t>
            </a:r>
            <a:r>
              <a:rPr lang="en-US" sz="3000" u="sng" dirty="0" smtClean="0"/>
              <a:t>nutrients</a:t>
            </a:r>
            <a:r>
              <a:rPr lang="en-US" sz="3000" dirty="0" smtClean="0"/>
              <a:t>.  </a:t>
            </a:r>
          </a:p>
          <a:p>
            <a:pPr marL="800100" lvl="1" indent="-342900">
              <a:buFont typeface="Arial" pitchFamily="34" charset="0"/>
              <a:buChar char="•"/>
            </a:pPr>
            <a:r>
              <a:rPr lang="en-US" sz="3000" dirty="0" smtClean="0"/>
              <a:t>In some foods, like candies and sodas, </a:t>
            </a:r>
            <a:r>
              <a:rPr lang="en-US" sz="3000" u="sng" dirty="0" smtClean="0"/>
              <a:t>ALL</a:t>
            </a:r>
            <a:r>
              <a:rPr lang="en-US" sz="3000" dirty="0" smtClean="0"/>
              <a:t> the calories are empty calories.</a:t>
            </a:r>
          </a:p>
          <a:p>
            <a:pPr marL="800100" lvl="1" indent="-342900">
              <a:buFont typeface="Arial" pitchFamily="34" charset="0"/>
              <a:buChar char="•"/>
            </a:pPr>
            <a:r>
              <a:rPr lang="en-US" sz="3000" dirty="0" smtClean="0"/>
              <a:t>A small amount of empty calories are okay, but most people eat far more than what is </a:t>
            </a:r>
            <a:r>
              <a:rPr lang="en-US" sz="3000" u="sng" dirty="0" smtClean="0"/>
              <a:t>healthy</a:t>
            </a:r>
            <a:r>
              <a:rPr lang="en-US" sz="3000" dirty="0" smtClean="0"/>
              <a:t>.  </a:t>
            </a:r>
          </a:p>
        </p:txBody>
      </p:sp>
      <p:graphicFrame>
        <p:nvGraphicFramePr>
          <p:cNvPr id="4" name="Table 3"/>
          <p:cNvGraphicFramePr>
            <a:graphicFrameLocks noGrp="1"/>
          </p:cNvGraphicFramePr>
          <p:nvPr/>
        </p:nvGraphicFramePr>
        <p:xfrm>
          <a:off x="533400" y="3672840"/>
          <a:ext cx="8077200" cy="2956560"/>
        </p:xfrm>
        <a:graphic>
          <a:graphicData uri="http://schemas.openxmlformats.org/drawingml/2006/table">
            <a:tbl>
              <a:tblPr firstRow="1" bandRow="1">
                <a:tableStyleId>{5C22544A-7EE6-4342-B048-85BDC9FD1C3A}</a:tableStyleId>
              </a:tblPr>
              <a:tblGrid>
                <a:gridCol w="2692400"/>
                <a:gridCol w="2692400"/>
                <a:gridCol w="2692400"/>
              </a:tblGrid>
              <a:tr h="914400">
                <a:tc>
                  <a:txBody>
                    <a:bodyPr/>
                    <a:lstStyle/>
                    <a:p>
                      <a:pPr algn="ctr"/>
                      <a:r>
                        <a:rPr lang="en-US" sz="2600" b="1" dirty="0" smtClean="0">
                          <a:solidFill>
                            <a:sysClr val="windowText" lastClr="000000"/>
                          </a:solidFill>
                        </a:rPr>
                        <a:t>Gender  &amp; Age</a:t>
                      </a:r>
                      <a:endParaRPr lang="en-US" sz="26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A7"/>
                    </a:solidFill>
                  </a:tcPr>
                </a:tc>
                <a:tc>
                  <a:txBody>
                    <a:bodyPr/>
                    <a:lstStyle/>
                    <a:p>
                      <a:pPr algn="ctr"/>
                      <a:r>
                        <a:rPr lang="en-US" sz="2600" b="1" dirty="0" smtClean="0">
                          <a:solidFill>
                            <a:sysClr val="windowText" lastClr="000000"/>
                          </a:solidFill>
                        </a:rPr>
                        <a:t>Daily Caloric Needs </a:t>
                      </a:r>
                      <a:endParaRPr lang="en-US" sz="26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A7"/>
                    </a:solidFill>
                  </a:tcPr>
                </a:tc>
                <a:tc>
                  <a:txBody>
                    <a:bodyPr/>
                    <a:lstStyle/>
                    <a:p>
                      <a:pPr algn="ctr"/>
                      <a:r>
                        <a:rPr lang="en-US" sz="2600" b="1" dirty="0" smtClean="0">
                          <a:solidFill>
                            <a:sysClr val="windowText" lastClr="000000"/>
                          </a:solidFill>
                        </a:rPr>
                        <a:t>Daily Limit for Empty</a:t>
                      </a:r>
                      <a:r>
                        <a:rPr lang="en-US" sz="2600" b="1" baseline="0" dirty="0" smtClean="0">
                          <a:solidFill>
                            <a:sysClr val="windowText" lastClr="000000"/>
                          </a:solidFill>
                        </a:rPr>
                        <a:t> Calories</a:t>
                      </a:r>
                      <a:endParaRPr lang="en-US" sz="26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A7"/>
                    </a:solidFill>
                  </a:tcPr>
                </a:tc>
              </a:tr>
              <a:tr h="533400">
                <a:tc>
                  <a:txBody>
                    <a:bodyPr/>
                    <a:lstStyle/>
                    <a:p>
                      <a:pPr algn="ctr"/>
                      <a:r>
                        <a:rPr lang="en-US" sz="2600" b="1" dirty="0" smtClean="0">
                          <a:solidFill>
                            <a:sysClr val="windowText" lastClr="000000"/>
                          </a:solidFill>
                        </a:rPr>
                        <a:t>Boys 9-13</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1,800 </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160</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533400">
                <a:tc>
                  <a:txBody>
                    <a:bodyPr/>
                    <a:lstStyle/>
                    <a:p>
                      <a:pPr algn="ctr"/>
                      <a:r>
                        <a:rPr lang="en-US" sz="2600" b="1" dirty="0" smtClean="0">
                          <a:solidFill>
                            <a:sysClr val="windowText" lastClr="000000"/>
                          </a:solidFill>
                        </a:rPr>
                        <a:t>Boys 14-18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2,200</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265</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457200">
                <a:tc>
                  <a:txBody>
                    <a:bodyPr/>
                    <a:lstStyle/>
                    <a:p>
                      <a:pPr algn="ctr"/>
                      <a:r>
                        <a:rPr lang="en-US" sz="2600" b="1" dirty="0" smtClean="0">
                          <a:solidFill>
                            <a:sysClr val="windowText" lastClr="000000"/>
                          </a:solidFill>
                        </a:rPr>
                        <a:t>Girls 9-13</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600" b="1" dirty="0" smtClean="0">
                          <a:solidFill>
                            <a:sysClr val="windowText" lastClr="000000"/>
                          </a:solidFill>
                        </a:rPr>
                        <a:t>1,600</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600" b="1" dirty="0" smtClean="0">
                          <a:solidFill>
                            <a:sysClr val="windowText" lastClr="000000"/>
                          </a:solidFill>
                        </a:rPr>
                        <a:t>120</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426720">
                <a:tc>
                  <a:txBody>
                    <a:bodyPr/>
                    <a:lstStyle/>
                    <a:p>
                      <a:pPr algn="ctr"/>
                      <a:r>
                        <a:rPr lang="en-US" sz="2600" b="1" dirty="0" smtClean="0">
                          <a:solidFill>
                            <a:sysClr val="windowText" lastClr="000000"/>
                          </a:solidFill>
                        </a:rPr>
                        <a:t>Girls 14-18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600" b="1" dirty="0" smtClean="0">
                          <a:solidFill>
                            <a:sysClr val="windowText" lastClr="000000"/>
                          </a:solidFill>
                        </a:rPr>
                        <a:t>1,800</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600" b="1" dirty="0" smtClean="0">
                          <a:solidFill>
                            <a:sysClr val="windowText" lastClr="000000"/>
                          </a:solidFill>
                        </a:rPr>
                        <a:t>160</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556</TotalTime>
  <Words>459</Words>
  <Application>Microsoft Office PowerPoint</Application>
  <PresentationFormat>On-screen Show (4:3)</PresentationFormat>
  <Paragraphs>88</Paragraphs>
  <Slides>8</Slides>
  <Notes>5</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Healthy Eating Patterns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lschiers</dc:creator>
  <cp:lastModifiedBy>Shelli</cp:lastModifiedBy>
  <cp:revision>99</cp:revision>
  <dcterms:created xsi:type="dcterms:W3CDTF">2011-06-22T04:11:47Z</dcterms:created>
  <dcterms:modified xsi:type="dcterms:W3CDTF">2015-06-21T03:21:23Z</dcterms:modified>
</cp:coreProperties>
</file>