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 snapToGrid="0">
      <p:cViewPr varScale="1">
        <p:scale>
          <a:sx n="96" d="100"/>
          <a:sy n="96" d="100"/>
        </p:scale>
        <p:origin x="96" y="9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A243A6A-6AE3-428B-AD67-D81629001FB4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888ACF1-CC60-490B-A0F0-01D4DBDBB5E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71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43A6A-6AE3-428B-AD67-D81629001FB4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8ACF1-CC60-490B-A0F0-01D4DBDBB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11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43A6A-6AE3-428B-AD67-D81629001FB4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8ACF1-CC60-490B-A0F0-01D4DBDBB5E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5122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43A6A-6AE3-428B-AD67-D81629001FB4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8ACF1-CC60-490B-A0F0-01D4DBDBB5E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2874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43A6A-6AE3-428B-AD67-D81629001FB4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8ACF1-CC60-490B-A0F0-01D4DBDBB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259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43A6A-6AE3-428B-AD67-D81629001FB4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8ACF1-CC60-490B-A0F0-01D4DBDBB5E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00552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43A6A-6AE3-428B-AD67-D81629001FB4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8ACF1-CC60-490B-A0F0-01D4DBDBB5E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34170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43A6A-6AE3-428B-AD67-D81629001FB4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8ACF1-CC60-490B-A0F0-01D4DBDBB5E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87073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43A6A-6AE3-428B-AD67-D81629001FB4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8ACF1-CC60-490B-A0F0-01D4DBDBB5E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4464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43A6A-6AE3-428B-AD67-D81629001FB4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8ACF1-CC60-490B-A0F0-01D4DBDBB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335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43A6A-6AE3-428B-AD67-D81629001FB4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8ACF1-CC60-490B-A0F0-01D4DBDBB5E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6878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43A6A-6AE3-428B-AD67-D81629001FB4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8ACF1-CC60-490B-A0F0-01D4DBDBB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760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43A6A-6AE3-428B-AD67-D81629001FB4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8ACF1-CC60-490B-A0F0-01D4DBDBB5E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9952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43A6A-6AE3-428B-AD67-D81629001FB4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8ACF1-CC60-490B-A0F0-01D4DBDBB5E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3257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43A6A-6AE3-428B-AD67-D81629001FB4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8ACF1-CC60-490B-A0F0-01D4DBDBB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72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43A6A-6AE3-428B-AD67-D81629001FB4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8ACF1-CC60-490B-A0F0-01D4DBDBB5E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9953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43A6A-6AE3-428B-AD67-D81629001FB4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8ACF1-CC60-490B-A0F0-01D4DBDBB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56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A243A6A-6AE3-428B-AD67-D81629001FB4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888ACF1-CC60-490B-A0F0-01D4DBDBB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564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15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286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altLang="en-US">
                <a:latin typeface="Subway" pitchFamily="2" charset="0"/>
              </a:rPr>
              <a:t>Heredity</a:t>
            </a:r>
            <a:endParaRPr lang="en-US" alt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altLang="en-US" smtClean="0">
                <a:latin typeface="Subway" pitchFamily="2" charset="0"/>
              </a:rPr>
              <a:t>An introduction to Genetics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4732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reck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14401"/>
            <a:ext cx="914400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380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olorblindnes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1"/>
            <a:ext cx="91440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861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olorblindn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609600"/>
            <a:ext cx="543242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468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altLang="en-US" smtClean="0">
                <a:latin typeface="Subway" pitchFamily="2" charset="0"/>
              </a:rPr>
              <a:t>Terms</a:t>
            </a:r>
            <a:endParaRPr lang="en-US" altLang="en-US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133600" y="1524000"/>
            <a:ext cx="3810000" cy="4648200"/>
          </a:xfrm>
        </p:spPr>
        <p:txBody>
          <a:bodyPr rtlCol="0">
            <a:normAutofit/>
          </a:bodyPr>
          <a:lstStyle/>
          <a:p>
            <a:pPr marL="182880" indent="-182880">
              <a:defRPr/>
            </a:pPr>
            <a:r>
              <a:rPr lang="en-US" altLang="en-US" smtClean="0"/>
              <a:t>Syndrome:</a:t>
            </a:r>
          </a:p>
          <a:p>
            <a:pPr lvl="1" indent="-182880">
              <a:defRPr/>
            </a:pPr>
            <a:r>
              <a:rPr lang="en-US" altLang="en-US" smtClean="0"/>
              <a:t>Set of characteristics that identify a certain condition or characteristic</a:t>
            </a:r>
          </a:p>
          <a:p>
            <a:pPr marL="182880" indent="-182880">
              <a:defRPr/>
            </a:pPr>
            <a:endParaRPr lang="en-US" altLang="en-US" smtClean="0"/>
          </a:p>
          <a:p>
            <a:pPr marL="182880" indent="-182880">
              <a:defRPr/>
            </a:pPr>
            <a:r>
              <a:rPr lang="en-US" altLang="en-US" smtClean="0"/>
              <a:t>Carrier:</a:t>
            </a:r>
          </a:p>
          <a:p>
            <a:pPr lvl="1" indent="-182880">
              <a:defRPr/>
            </a:pPr>
            <a:r>
              <a:rPr lang="en-US" altLang="en-US" smtClean="0"/>
              <a:t>Person who carries and passes on a disease or condition without having it himself.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5715000" y="1524000"/>
            <a:ext cx="4267200" cy="4800600"/>
          </a:xfrm>
        </p:spPr>
        <p:txBody>
          <a:bodyPr rtlCol="0">
            <a:normAutofit/>
          </a:bodyPr>
          <a:lstStyle/>
          <a:p>
            <a:pPr marL="182880" indent="-182880">
              <a:defRPr/>
            </a:pPr>
            <a:r>
              <a:rPr lang="en-US" altLang="en-US" smtClean="0"/>
              <a:t>Congenital Malformation or Birth Defect</a:t>
            </a:r>
          </a:p>
          <a:p>
            <a:pPr lvl="1" indent="-182880">
              <a:defRPr/>
            </a:pPr>
            <a:r>
              <a:rPr lang="en-US" altLang="en-US" smtClean="0"/>
              <a:t>Defect present at birth</a:t>
            </a:r>
          </a:p>
          <a:p>
            <a:pPr lvl="1" indent="-182880">
              <a:defRPr/>
            </a:pPr>
            <a:r>
              <a:rPr lang="en-US" altLang="en-US" smtClean="0"/>
              <a:t>Multifactoral defects:</a:t>
            </a:r>
          </a:p>
          <a:p>
            <a:pPr marL="731520" lvl="2" indent="-182880">
              <a:defRPr/>
            </a:pPr>
            <a:r>
              <a:rPr lang="en-US" altLang="en-US" smtClean="0"/>
              <a:t>interaction of many genes with other genes or environmental factors.</a:t>
            </a:r>
          </a:p>
          <a:p>
            <a:pPr lvl="1" indent="-182880">
              <a:defRPr/>
            </a:pPr>
            <a:r>
              <a:rPr lang="en-US" altLang="en-US" smtClean="0"/>
              <a:t>Chromosomal error:</a:t>
            </a:r>
          </a:p>
          <a:p>
            <a:pPr marL="731520" lvl="2" indent="-182880">
              <a:defRPr/>
            </a:pPr>
            <a:r>
              <a:rPr lang="en-US" altLang="en-US" smtClean="0"/>
              <a:t>Fertilized egg cell contains chromosomes in an abnormal number, structure or arrangement.</a:t>
            </a:r>
          </a:p>
        </p:txBody>
      </p:sp>
    </p:spTree>
    <p:extLst>
      <p:ext uri="{BB962C8B-B14F-4D97-AF65-F5344CB8AC3E}">
        <p14:creationId xmlns:p14="http://schemas.microsoft.com/office/powerpoint/2010/main" val="418213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8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8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autoUpdateAnimBg="0"/>
      <p:bldP spid="34820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latin typeface="Subway" pitchFamily="2" charset="0"/>
              </a:rPr>
              <a:t>What are Genes?</a:t>
            </a:r>
            <a:endParaRPr lang="en-US" altLang="en-US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981200"/>
            <a:ext cx="7772400" cy="3200400"/>
          </a:xfrm>
        </p:spPr>
        <p:txBody>
          <a:bodyPr/>
          <a:lstStyle/>
          <a:p>
            <a:pPr eaLnBrk="1" hangingPunct="1"/>
            <a:r>
              <a:rPr lang="en-US" altLang="en-US" smtClean="0"/>
              <a:t>Genes are inherited traits</a:t>
            </a:r>
          </a:p>
          <a:p>
            <a:pPr lvl="1" eaLnBrk="1" hangingPunct="1"/>
            <a:r>
              <a:rPr lang="en-US" altLang="en-US" smtClean="0"/>
              <a:t>Physical characteristics passed on to children contributed by both parents.</a:t>
            </a:r>
          </a:p>
          <a:p>
            <a:pPr eaLnBrk="1" hangingPunct="1"/>
            <a:r>
              <a:rPr lang="en-US" altLang="en-US" smtClean="0"/>
              <a:t>There are </a:t>
            </a:r>
            <a:r>
              <a:rPr lang="en-US" altLang="en-US" u="sng" smtClean="0"/>
              <a:t>23</a:t>
            </a:r>
            <a:r>
              <a:rPr lang="en-US" altLang="en-US" smtClean="0"/>
              <a:t> pairs of chromosomes in a fertilized cell-  for a total of </a:t>
            </a:r>
            <a:r>
              <a:rPr lang="en-US" altLang="en-US" u="sng" smtClean="0"/>
              <a:t>46</a:t>
            </a:r>
            <a:r>
              <a:rPr lang="en-US" altLang="en-US" smtClean="0"/>
              <a:t> chromosomes. - contained in the nucleus</a:t>
            </a:r>
          </a:p>
        </p:txBody>
      </p:sp>
    </p:spTree>
    <p:extLst>
      <p:ext uri="{BB962C8B-B14F-4D97-AF65-F5344CB8AC3E}">
        <p14:creationId xmlns:p14="http://schemas.microsoft.com/office/powerpoint/2010/main" val="7546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pier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1" y="3733801"/>
            <a:ext cx="1573213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 descr="n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838201"/>
            <a:ext cx="1627188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peters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962400"/>
            <a:ext cx="154463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darre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1" y="838200"/>
            <a:ext cx="1712913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leol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1" y="914400"/>
            <a:ext cx="183356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gab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733800"/>
            <a:ext cx="17335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 descr="denni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838200"/>
            <a:ext cx="18351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9" descr="carol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3733800"/>
            <a:ext cx="1600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3124201" y="228601"/>
            <a:ext cx="14335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000" b="1"/>
              <a:t>Parents</a:t>
            </a:r>
            <a:endParaRPr lang="en-US" altLang="en-US"/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7620000" y="228601"/>
            <a:ext cx="16446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000" b="1"/>
              <a:t>Children</a:t>
            </a:r>
            <a:endParaRPr lang="en-US" altLang="en-US"/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>
            <a:off x="61722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2362200" y="31242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a</a:t>
            </a:r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4495800" y="3048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b</a:t>
            </a: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2209800" y="6096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c</a:t>
            </a:r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4495800" y="6019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d</a:t>
            </a:r>
          </a:p>
        </p:txBody>
      </p:sp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6858000" y="3048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1</a:t>
            </a:r>
          </a:p>
        </p:txBody>
      </p:sp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9067800" y="2971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2</a:t>
            </a:r>
          </a:p>
        </p:txBody>
      </p:sp>
      <p:sp>
        <p:nvSpPr>
          <p:cNvPr id="21523" name="Text Box 19"/>
          <p:cNvSpPr txBox="1">
            <a:spLocks noChangeArrowheads="1"/>
          </p:cNvSpPr>
          <p:nvPr/>
        </p:nvSpPr>
        <p:spPr bwMode="auto">
          <a:xfrm>
            <a:off x="6858000" y="6019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3</a:t>
            </a:r>
          </a:p>
        </p:txBody>
      </p:sp>
      <p:sp>
        <p:nvSpPr>
          <p:cNvPr id="21524" name="Text Box 20"/>
          <p:cNvSpPr txBox="1">
            <a:spLocks noChangeArrowheads="1"/>
          </p:cNvSpPr>
          <p:nvPr/>
        </p:nvSpPr>
        <p:spPr bwMode="auto">
          <a:xfrm>
            <a:off x="9144000" y="5943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72949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pier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1" y="3581401"/>
            <a:ext cx="1573213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 descr="n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1" y="3581400"/>
            <a:ext cx="168116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peters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3505200"/>
            <a:ext cx="17002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darre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3505200"/>
            <a:ext cx="17367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 descr="leol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33400"/>
            <a:ext cx="20447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 descr="gab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381000"/>
            <a:ext cx="179546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8" descr="denni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1000"/>
            <a:ext cx="18351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9" descr="carol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33400"/>
            <a:ext cx="16573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2514600" y="25908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a</a:t>
            </a: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7086600" y="26670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b</a:t>
            </a:r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2590800" y="56388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c</a:t>
            </a:r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7010400" y="5638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d</a:t>
            </a:r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4343400" y="5638800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1</a:t>
            </a:r>
          </a:p>
        </p:txBody>
      </p:sp>
      <p:sp>
        <p:nvSpPr>
          <p:cNvPr id="22543" name="Text Box 15"/>
          <p:cNvSpPr txBox="1">
            <a:spLocks noChangeArrowheads="1"/>
          </p:cNvSpPr>
          <p:nvPr/>
        </p:nvSpPr>
        <p:spPr bwMode="auto">
          <a:xfrm>
            <a:off x="8534400" y="56388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2</a:t>
            </a:r>
          </a:p>
        </p:txBody>
      </p:sp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4343400" y="27432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3</a:t>
            </a:r>
          </a:p>
        </p:txBody>
      </p:sp>
      <p:sp>
        <p:nvSpPr>
          <p:cNvPr id="22545" name="Text Box 17"/>
          <p:cNvSpPr txBox="1">
            <a:spLocks noChangeArrowheads="1"/>
          </p:cNvSpPr>
          <p:nvPr/>
        </p:nvSpPr>
        <p:spPr bwMode="auto">
          <a:xfrm>
            <a:off x="8839200" y="2667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11832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auto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762000"/>
            <a:ext cx="3654425" cy="546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905001" y="1676400"/>
            <a:ext cx="4063485" cy="390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/>
              <a:t>Woman’s sex cell: </a:t>
            </a:r>
          </a:p>
          <a:p>
            <a:r>
              <a:rPr lang="en-US" altLang="en-US" sz="4000"/>
              <a:t>	Ovum/Egg</a:t>
            </a:r>
          </a:p>
          <a:p>
            <a:endParaRPr lang="en-US" altLang="en-US" sz="4000"/>
          </a:p>
          <a:p>
            <a:r>
              <a:rPr lang="en-US" altLang="en-US" sz="4000"/>
              <a:t>Man’s sex cell: </a:t>
            </a:r>
          </a:p>
          <a:p>
            <a:r>
              <a:rPr lang="en-US" altLang="en-US" sz="4000"/>
              <a:t>	Sperm</a:t>
            </a:r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602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latin typeface="Subway" pitchFamily="2" charset="0"/>
              </a:rPr>
              <a:t>TWINS!!!</a:t>
            </a:r>
            <a:endParaRPr lang="en-US" altLang="en-US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09800" y="1981200"/>
            <a:ext cx="3810000" cy="4267200"/>
          </a:xfrm>
        </p:spPr>
        <p:txBody>
          <a:bodyPr/>
          <a:lstStyle/>
          <a:p>
            <a:pPr eaLnBrk="1" hangingPunct="1"/>
            <a:r>
              <a:rPr lang="en-US" altLang="en-US" smtClean="0"/>
              <a:t>Monozygotic:</a:t>
            </a:r>
          </a:p>
          <a:p>
            <a:pPr lvl="1" eaLnBrk="1" hangingPunct="1"/>
            <a:r>
              <a:rPr lang="en-US" altLang="en-US" smtClean="0"/>
              <a:t>Identical twins: Fertilized eggs splits.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Siamese Twins:</a:t>
            </a:r>
          </a:p>
          <a:p>
            <a:pPr lvl="1" eaLnBrk="1" hangingPunct="1"/>
            <a:r>
              <a:rPr lang="en-US" altLang="en-US" smtClean="0"/>
              <a:t>Monozygotic, but the egg does not complete the seperation of the cell- still attached somewhere.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6172200" y="1981200"/>
            <a:ext cx="3810000" cy="2057400"/>
          </a:xfrm>
        </p:spPr>
        <p:txBody>
          <a:bodyPr/>
          <a:lstStyle/>
          <a:p>
            <a:pPr eaLnBrk="1" hangingPunct="1"/>
            <a:r>
              <a:rPr lang="en-US" altLang="en-US" smtClean="0"/>
              <a:t>Dizygotic:</a:t>
            </a:r>
          </a:p>
          <a:p>
            <a:pPr lvl="1" eaLnBrk="1" hangingPunct="1"/>
            <a:r>
              <a:rPr lang="en-US" altLang="en-US" smtClean="0"/>
              <a:t>Fraternal Twins:    Two separate eggs are fertilized.</a:t>
            </a:r>
          </a:p>
        </p:txBody>
      </p:sp>
    </p:spTree>
    <p:extLst>
      <p:ext uri="{BB962C8B-B14F-4D97-AF65-F5344CB8AC3E}">
        <p14:creationId xmlns:p14="http://schemas.microsoft.com/office/powerpoint/2010/main" val="416592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autoUpdateAnimBg="0"/>
      <p:bldP spid="23556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latin typeface="Subway" pitchFamily="2" charset="0"/>
              </a:rPr>
              <a:t>Factors to Increase Chances of Having Twins</a:t>
            </a:r>
            <a:endParaRPr lang="en-US" altLang="en-US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en-US" smtClean="0"/>
              <a:t>History of twins in family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Taking increased amount of hormones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Use of artificial hormones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Ages 32-36 +</a:t>
            </a:r>
          </a:p>
        </p:txBody>
      </p:sp>
    </p:spTree>
    <p:extLst>
      <p:ext uri="{BB962C8B-B14F-4D97-AF65-F5344CB8AC3E}">
        <p14:creationId xmlns:p14="http://schemas.microsoft.com/office/powerpoint/2010/main" val="211898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latin typeface="Subway" pitchFamily="2" charset="0"/>
              </a:rPr>
              <a:t>GENES</a:t>
            </a:r>
            <a:endParaRPr lang="en-US" altLang="en-US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981200" y="1673225"/>
            <a:ext cx="4038600" cy="4718050"/>
          </a:xfrm>
        </p:spPr>
        <p:txBody>
          <a:bodyPr/>
          <a:lstStyle/>
          <a:p>
            <a:pPr eaLnBrk="1" hangingPunct="1"/>
            <a:r>
              <a:rPr lang="en-US" altLang="en-US" smtClean="0"/>
              <a:t>Dominant Gene</a:t>
            </a:r>
          </a:p>
          <a:p>
            <a:pPr lvl="1" eaLnBrk="1" hangingPunct="1"/>
            <a:r>
              <a:rPr lang="en-US" altLang="en-US" smtClean="0"/>
              <a:t>Stronger gene- characteristics is produced.</a:t>
            </a:r>
          </a:p>
          <a:p>
            <a:pPr lvl="1"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Dominant Inheritance</a:t>
            </a:r>
          </a:p>
          <a:p>
            <a:pPr lvl="1" eaLnBrk="1" hangingPunct="1"/>
            <a:r>
              <a:rPr lang="en-US" altLang="en-US" smtClean="0"/>
              <a:t>Dd x dd</a:t>
            </a:r>
          </a:p>
          <a:p>
            <a:pPr lvl="1" eaLnBrk="1" hangingPunct="1"/>
            <a:r>
              <a:rPr lang="en-US" altLang="en-US" smtClean="0"/>
              <a:t>50/50 chance of inheriting a trait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6172200" y="1673225"/>
            <a:ext cx="4038600" cy="4718050"/>
          </a:xfrm>
        </p:spPr>
        <p:txBody>
          <a:bodyPr/>
          <a:lstStyle/>
          <a:p>
            <a:pPr eaLnBrk="1" hangingPunct="1"/>
            <a:r>
              <a:rPr lang="en-US" altLang="en-US" smtClean="0"/>
              <a:t>Recessive Gene:</a:t>
            </a:r>
          </a:p>
          <a:p>
            <a:pPr lvl="1" eaLnBrk="1" hangingPunct="1"/>
            <a:r>
              <a:rPr lang="en-US" altLang="en-US" smtClean="0"/>
              <a:t>Weaker gene- they do not produce characteristics, but are carried only to produce when both parents carry. Dd x dd</a:t>
            </a:r>
          </a:p>
          <a:p>
            <a:pPr eaLnBrk="1" hangingPunct="1"/>
            <a:r>
              <a:rPr lang="en-US" altLang="en-US" smtClean="0"/>
              <a:t>Recessive Inheritance</a:t>
            </a:r>
          </a:p>
          <a:p>
            <a:pPr lvl="1" eaLnBrk="1" hangingPunct="1"/>
            <a:r>
              <a:rPr lang="en-US" altLang="en-US" smtClean="0"/>
              <a:t>Rr x Rr     50% chance</a:t>
            </a:r>
          </a:p>
        </p:txBody>
      </p:sp>
    </p:spTree>
    <p:extLst>
      <p:ext uri="{BB962C8B-B14F-4D97-AF65-F5344CB8AC3E}">
        <p14:creationId xmlns:p14="http://schemas.microsoft.com/office/powerpoint/2010/main" val="255390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autoUpdateAnimBg="0"/>
      <p:bldP spid="25604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widowspea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38201"/>
            <a:ext cx="9144000" cy="454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42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257</Words>
  <Application>Microsoft Office PowerPoint</Application>
  <PresentationFormat>Widescreen</PresentationFormat>
  <Paragraphs>68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Garamond</vt:lpstr>
      <vt:lpstr>Subway</vt:lpstr>
      <vt:lpstr>Times New Roman</vt:lpstr>
      <vt:lpstr>Organic</vt:lpstr>
      <vt:lpstr>Heredity</vt:lpstr>
      <vt:lpstr>What are Genes?</vt:lpstr>
      <vt:lpstr>PowerPoint Presentation</vt:lpstr>
      <vt:lpstr>PowerPoint Presentation</vt:lpstr>
      <vt:lpstr>PowerPoint Presentation</vt:lpstr>
      <vt:lpstr>TWINS!!!</vt:lpstr>
      <vt:lpstr>Factors to Increase Chances of Having Twins</vt:lpstr>
      <vt:lpstr>GENES</vt:lpstr>
      <vt:lpstr>PowerPoint Presentation</vt:lpstr>
      <vt:lpstr>PowerPoint Presentation</vt:lpstr>
      <vt:lpstr>PowerPoint Presentation</vt:lpstr>
      <vt:lpstr>PowerPoint Presentation</vt:lpstr>
      <vt:lpstr>Terms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Heredity</dc:title>
  <dc:creator>kate.hormell</dc:creator>
  <cp:lastModifiedBy>kate.hormell</cp:lastModifiedBy>
  <cp:revision>2</cp:revision>
  <dcterms:created xsi:type="dcterms:W3CDTF">2016-02-18T17:18:53Z</dcterms:created>
  <dcterms:modified xsi:type="dcterms:W3CDTF">2016-02-18T17:19:33Z</dcterms:modified>
</cp:coreProperties>
</file>