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81" r:id="rId3"/>
    <p:sldId id="282" r:id="rId4"/>
    <p:sldId id="283" r:id="rId5"/>
    <p:sldId id="284" r:id="rId6"/>
    <p:sldId id="285" r:id="rId7"/>
    <p:sldId id="286" r:id="rId8"/>
    <p:sldId id="290" r:id="rId9"/>
    <p:sldId id="287" r:id="rId10"/>
    <p:sldId id="288"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9" autoAdjust="0"/>
    <p:restoredTop sz="94660"/>
  </p:normalViewPr>
  <p:slideViewPr>
    <p:cSldViewPr>
      <p:cViewPr varScale="1">
        <p:scale>
          <a:sx n="125" d="100"/>
          <a:sy n="125" d="100"/>
        </p:scale>
        <p:origin x="33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1C6CA-3F4F-4B89-9365-527E36EE0BDF}"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5B06D-B9A7-4CB0-9287-010D69209BE6}" type="slidenum">
              <a:rPr lang="en-US" smtClean="0"/>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1C6CA-3F4F-4B89-9365-527E36EE0BDF}" type="datetimeFigureOut">
              <a:rPr lang="en-US" smtClean="0"/>
              <a:pPr/>
              <a:t>2/15/2017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5B06D-B9A7-4CB0-9287-010D69209B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13mcginjorb\AppData\Local\Microsoft\Windows\Temporary Internet Files\Content.IE5\77DSPQZA\MPj04464490000[1].jpg"/>
          <p:cNvPicPr>
            <a:picLocks noChangeAspect="1" noChangeArrowheads="1"/>
          </p:cNvPicPr>
          <p:nvPr/>
        </p:nvPicPr>
        <p:blipFill>
          <a:blip r:embed="rId2" cstate="print"/>
          <a:srcRect/>
          <a:stretch>
            <a:fillRect/>
          </a:stretch>
        </p:blipFill>
        <p:spPr bwMode="auto">
          <a:xfrm>
            <a:off x="1905000" y="0"/>
            <a:ext cx="5181600" cy="7644983"/>
          </a:xfrm>
          <a:prstGeom prst="rect">
            <a:avLst/>
          </a:prstGeom>
          <a:noFill/>
        </p:spPr>
      </p:pic>
      <p:sp>
        <p:nvSpPr>
          <p:cNvPr id="2" name="Title 1"/>
          <p:cNvSpPr>
            <a:spLocks noGrp="1"/>
          </p:cNvSpPr>
          <p:nvPr>
            <p:ph type="title"/>
          </p:nvPr>
        </p:nvSpPr>
        <p:spPr/>
        <p:txBody>
          <a:bodyPr/>
          <a:lstStyle/>
          <a:p>
            <a:r>
              <a:rPr lang="en-US" u="sng" dirty="0" smtClean="0"/>
              <a:t>Love vs. Infatuation</a:t>
            </a:r>
            <a:endParaRPr lang="en-US" u="sng" dirty="0"/>
          </a:p>
        </p:txBody>
      </p:sp>
      <p:sp>
        <p:nvSpPr>
          <p:cNvPr id="3" name="Content Placeholder 2"/>
          <p:cNvSpPr>
            <a:spLocks noGrp="1"/>
          </p:cNvSpPr>
          <p:nvPr>
            <p:ph sz="half" idx="1"/>
          </p:nvPr>
        </p:nvSpPr>
        <p:spPr>
          <a:ln w="28575">
            <a:solidFill>
              <a:schemeClr val="accent3">
                <a:lumMod val="60000"/>
                <a:lumOff val="40000"/>
              </a:schemeClr>
            </a:solidFill>
          </a:ln>
        </p:spPr>
        <p:txBody>
          <a:bodyPr>
            <a:normAutofit fontScale="92500" lnSpcReduction="10000"/>
          </a:bodyPr>
          <a:lstStyle/>
          <a:p>
            <a:r>
              <a:rPr lang="en-US" u="sng" dirty="0" smtClean="0">
                <a:solidFill>
                  <a:schemeClr val="accent4">
                    <a:lumMod val="60000"/>
                    <a:lumOff val="40000"/>
                  </a:schemeClr>
                </a:solidFill>
              </a:rPr>
              <a:t>Love</a:t>
            </a:r>
          </a:p>
          <a:p>
            <a:r>
              <a:rPr lang="en-US" dirty="0" smtClean="0">
                <a:solidFill>
                  <a:schemeClr val="accent4">
                    <a:lumMod val="60000"/>
                    <a:lumOff val="40000"/>
                  </a:schemeClr>
                </a:solidFill>
              </a:rPr>
              <a:t>1. Grows Slowly</a:t>
            </a:r>
          </a:p>
          <a:p>
            <a:r>
              <a:rPr lang="en-US" dirty="0" smtClean="0">
                <a:solidFill>
                  <a:schemeClr val="accent4">
                    <a:lumMod val="60000"/>
                    <a:lumOff val="40000"/>
                  </a:schemeClr>
                </a:solidFill>
              </a:rPr>
              <a:t>2. Long- Lasting</a:t>
            </a:r>
          </a:p>
          <a:p>
            <a:r>
              <a:rPr lang="en-US" dirty="0" smtClean="0">
                <a:solidFill>
                  <a:schemeClr val="accent4">
                    <a:lumMod val="60000"/>
                    <a:lumOff val="40000"/>
                  </a:schemeClr>
                </a:solidFill>
              </a:rPr>
              <a:t>3. Love the entire person (inside and out)</a:t>
            </a:r>
          </a:p>
          <a:p>
            <a:r>
              <a:rPr lang="en-US" dirty="0" smtClean="0">
                <a:solidFill>
                  <a:schemeClr val="accent4">
                    <a:lumMod val="60000"/>
                    <a:lumOff val="40000"/>
                  </a:schemeClr>
                </a:solidFill>
              </a:rPr>
              <a:t>4. want other Person To Grow</a:t>
            </a:r>
          </a:p>
          <a:p>
            <a:r>
              <a:rPr lang="en-US" dirty="0" smtClean="0">
                <a:solidFill>
                  <a:schemeClr val="accent4">
                    <a:lumMod val="60000"/>
                    <a:lumOff val="40000"/>
                  </a:schemeClr>
                </a:solidFill>
              </a:rPr>
              <a:t>5. Willing to compromise</a:t>
            </a:r>
          </a:p>
          <a:p>
            <a:r>
              <a:rPr lang="en-US" dirty="0" smtClean="0">
                <a:solidFill>
                  <a:schemeClr val="accent4">
                    <a:lumMod val="60000"/>
                    <a:lumOff val="40000"/>
                  </a:schemeClr>
                </a:solidFill>
              </a:rPr>
              <a:t>6. Trust</a:t>
            </a:r>
          </a:p>
          <a:p>
            <a:r>
              <a:rPr lang="en-US" dirty="0" smtClean="0">
                <a:solidFill>
                  <a:schemeClr val="accent4">
                    <a:lumMod val="60000"/>
                    <a:lumOff val="40000"/>
                  </a:schemeClr>
                </a:solidFill>
              </a:rPr>
              <a:t>7. Ability to Wait</a:t>
            </a:r>
          </a:p>
        </p:txBody>
      </p:sp>
      <p:sp>
        <p:nvSpPr>
          <p:cNvPr id="5" name="Content Placeholder 4"/>
          <p:cNvSpPr>
            <a:spLocks noGrp="1"/>
          </p:cNvSpPr>
          <p:nvPr>
            <p:ph sz="half" idx="2"/>
          </p:nvPr>
        </p:nvSpPr>
        <p:spPr>
          <a:xfrm>
            <a:off x="4724400" y="1600200"/>
            <a:ext cx="4038600" cy="4525963"/>
          </a:xfrm>
          <a:ln w="28575">
            <a:solidFill>
              <a:schemeClr val="accent4">
                <a:lumMod val="60000"/>
                <a:lumOff val="40000"/>
              </a:schemeClr>
            </a:solidFill>
          </a:ln>
        </p:spPr>
        <p:txBody>
          <a:bodyPr>
            <a:normAutofit fontScale="92500" lnSpcReduction="10000"/>
          </a:bodyPr>
          <a:lstStyle/>
          <a:p>
            <a:r>
              <a:rPr lang="en-US" u="sng" dirty="0" smtClean="0">
                <a:solidFill>
                  <a:schemeClr val="accent3">
                    <a:lumMod val="75000"/>
                  </a:schemeClr>
                </a:solidFill>
              </a:rPr>
              <a:t>Infatuation</a:t>
            </a:r>
          </a:p>
          <a:p>
            <a:r>
              <a:rPr lang="en-US" dirty="0" smtClean="0">
                <a:solidFill>
                  <a:schemeClr val="accent3">
                    <a:lumMod val="75000"/>
                  </a:schemeClr>
                </a:solidFill>
              </a:rPr>
              <a:t>1. Happens Quickly</a:t>
            </a:r>
          </a:p>
          <a:p>
            <a:r>
              <a:rPr lang="en-US" dirty="0" smtClean="0">
                <a:solidFill>
                  <a:schemeClr val="accent3">
                    <a:lumMod val="75000"/>
                  </a:schemeClr>
                </a:solidFill>
              </a:rPr>
              <a:t>2. Short-Lived</a:t>
            </a:r>
          </a:p>
          <a:p>
            <a:r>
              <a:rPr lang="en-US" dirty="0" smtClean="0">
                <a:solidFill>
                  <a:schemeClr val="accent3">
                    <a:lumMod val="75000"/>
                  </a:schemeClr>
                </a:solidFill>
              </a:rPr>
              <a:t>3. Focused Mainly on Appearance</a:t>
            </a:r>
          </a:p>
          <a:p>
            <a:r>
              <a:rPr lang="en-US" dirty="0" smtClean="0">
                <a:solidFill>
                  <a:schemeClr val="accent3">
                    <a:lumMod val="75000"/>
                  </a:schemeClr>
                </a:solidFill>
              </a:rPr>
              <a:t>4. Become Jealous</a:t>
            </a:r>
          </a:p>
          <a:p>
            <a:r>
              <a:rPr lang="en-US" dirty="0" smtClean="0">
                <a:solidFill>
                  <a:schemeClr val="accent3">
                    <a:lumMod val="75000"/>
                  </a:schemeClr>
                </a:solidFill>
              </a:rPr>
              <a:t>5. Many Arguments</a:t>
            </a:r>
          </a:p>
          <a:p>
            <a:r>
              <a:rPr lang="en-US" dirty="0" smtClean="0">
                <a:solidFill>
                  <a:schemeClr val="accent3">
                    <a:lumMod val="75000"/>
                  </a:schemeClr>
                </a:solidFill>
              </a:rPr>
              <a:t>6. Insecure</a:t>
            </a:r>
          </a:p>
          <a:p>
            <a:r>
              <a:rPr lang="en-US" dirty="0" smtClean="0">
                <a:solidFill>
                  <a:schemeClr val="accent3">
                    <a:lumMod val="75000"/>
                  </a:schemeClr>
                </a:solidFill>
              </a:rPr>
              <a:t>7. Rush Into Marriage</a:t>
            </a:r>
            <a:endParaRPr lang="en-US" dirty="0">
              <a:solidFill>
                <a:schemeClr val="accent3">
                  <a:lumMod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bg/>
                                          </p:spTgt>
                                        </p:tgtEl>
                                        <p:attrNameLst>
                                          <p:attrName>style.visibility</p:attrName>
                                        </p:attrNameLst>
                                      </p:cBhvr>
                                      <p:to>
                                        <p:strVal val="visible"/>
                                      </p:to>
                                    </p:set>
                                    <p:anim calcmode="lin" valueType="num">
                                      <p:cBhvr additive="base">
                                        <p:cTn id="6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additive="base">
                                        <p:cTn id="7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 calcmode="lin" valueType="num">
                                      <p:cBhvr additive="base">
                                        <p:cTn id="8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 calcmode="lin" valueType="num">
                                      <p:cBhvr additive="base">
                                        <p:cTn id="9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additive="base">
                                        <p:cTn id="10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xEl>
                                              <p:pRg st="7" end="7"/>
                                            </p:txEl>
                                          </p:spTgt>
                                        </p:tgtEl>
                                        <p:attrNameLst>
                                          <p:attrName>style.visibility</p:attrName>
                                        </p:attrNameLst>
                                      </p:cBhvr>
                                      <p:to>
                                        <p:strVal val="visible"/>
                                      </p:to>
                                    </p:set>
                                    <p:anim calcmode="lin" valueType="num">
                                      <p:cBhvr additive="base">
                                        <p:cTn id="10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990600"/>
            <a:ext cx="7391400" cy="5181600"/>
          </a:xfrm>
        </p:spPr>
        <p:txBody>
          <a:bodyPr>
            <a:normAutofit/>
          </a:bodyPr>
          <a:lstStyle/>
          <a:p>
            <a:r>
              <a:rPr lang="en-US" sz="7200" u="sng" dirty="0" smtClean="0"/>
              <a:t>Self-Love</a:t>
            </a:r>
            <a:r>
              <a:rPr lang="en-US" sz="7200" dirty="0" smtClean="0"/>
              <a:t>: An egotistic, narcissistic kind of love</a:t>
            </a:r>
            <a:endParaRPr lang="en-US" sz="72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13mcginjorb\AppData\Local\Microsoft\Windows\Temporary Internet Files\Content.IE5\6XERKP1R\MPj04464650000[1].jpg"/>
          <p:cNvPicPr>
            <a:picLocks noChangeAspect="1" noChangeArrowheads="1"/>
          </p:cNvPicPr>
          <p:nvPr/>
        </p:nvPicPr>
        <p:blipFill>
          <a:blip r:embed="rId2" cstate="print"/>
          <a:srcRect/>
          <a:stretch>
            <a:fillRect/>
          </a:stretch>
        </p:blipFill>
        <p:spPr bwMode="auto">
          <a:xfrm>
            <a:off x="762000" y="762000"/>
            <a:ext cx="7924800" cy="5943600"/>
          </a:xfrm>
          <a:prstGeom prst="rect">
            <a:avLst/>
          </a:prstGeom>
          <a:noFill/>
        </p:spPr>
      </p:pic>
      <p:sp>
        <p:nvSpPr>
          <p:cNvPr id="2050" name="Rectangle 2"/>
          <p:cNvSpPr>
            <a:spLocks noGrp="1" noChangeArrowheads="1"/>
          </p:cNvSpPr>
          <p:nvPr>
            <p:ph type="ctrTitle"/>
          </p:nvPr>
        </p:nvSpPr>
        <p:spPr>
          <a:xfrm>
            <a:off x="381000" y="0"/>
            <a:ext cx="8458200" cy="1143000"/>
          </a:xfrm>
        </p:spPr>
        <p:txBody>
          <a:bodyPr/>
          <a:lstStyle/>
          <a:p>
            <a:pPr eaLnBrk="1" hangingPunct="1">
              <a:defRPr/>
            </a:pPr>
            <a:r>
              <a:rPr lang="en-US" dirty="0" smtClean="0">
                <a:solidFill>
                  <a:schemeClr val="accent5">
                    <a:lumMod val="75000"/>
                  </a:schemeClr>
                </a:solidFill>
              </a:rPr>
              <a:t>“What True Love Means To A Child”</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3mcginjorb\AppData\Local\Microsoft\Windows\Temporary Internet Files\Content.IE5\6XERKP1R\MPj0430466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6" name="Rectangle 2"/>
          <p:cNvSpPr>
            <a:spLocks noGrp="1" noChangeArrowheads="1"/>
          </p:cNvSpPr>
          <p:nvPr>
            <p:ph type="ctrTitle"/>
          </p:nvPr>
        </p:nvSpPr>
        <p:spPr/>
        <p:txBody>
          <a:bodyPr/>
          <a:lstStyle/>
          <a:p>
            <a:pPr eaLnBrk="1" hangingPunct="1">
              <a:defRPr/>
            </a:pPr>
            <a:r>
              <a:rPr lang="en-US" dirty="0" smtClean="0"/>
              <a:t> </a:t>
            </a:r>
          </a:p>
        </p:txBody>
      </p:sp>
      <p:sp>
        <p:nvSpPr>
          <p:cNvPr id="6148" name="Rectangle 4"/>
          <p:cNvSpPr>
            <a:spLocks noGrp="1" noChangeArrowheads="1"/>
          </p:cNvSpPr>
          <p:nvPr>
            <p:ph type="subTitle" idx="1"/>
          </p:nvPr>
        </p:nvSpPr>
        <p:spPr>
          <a:xfrm>
            <a:off x="838200" y="1905000"/>
            <a:ext cx="7620000" cy="5715000"/>
          </a:xfrm>
        </p:spPr>
        <p:txBody>
          <a:bodyPr/>
          <a:lstStyle/>
          <a:p>
            <a:pPr eaLnBrk="1" hangingPunct="1">
              <a:defRPr/>
            </a:pPr>
            <a:r>
              <a:rPr lang="en-US" sz="3200" dirty="0" smtClean="0">
                <a:solidFill>
                  <a:schemeClr val="tx2"/>
                </a:solidFill>
              </a:rPr>
              <a:t>‘When my grandmother got arthritis, she couldn’t bend over and paint her toenails anymore.  So my grandfather does it for her all the time, even when his hands got arthritis too.  That’s love.”</a:t>
            </a:r>
          </a:p>
          <a:p>
            <a:pPr eaLnBrk="1" hangingPunct="1">
              <a:defRPr/>
            </a:pPr>
            <a:endParaRPr lang="en-US" sz="3200" dirty="0" smtClean="0">
              <a:solidFill>
                <a:schemeClr val="tx2"/>
              </a:solidFill>
            </a:endParaRPr>
          </a:p>
          <a:p>
            <a:pPr eaLnBrk="1" hangingPunct="1">
              <a:defRPr/>
            </a:pPr>
            <a:r>
              <a:rPr lang="en-US" sz="3200" dirty="0" smtClean="0">
                <a:solidFill>
                  <a:schemeClr val="tx2"/>
                </a:solidFill>
              </a:rPr>
              <a:t>Rebecca – Age 8</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3mcginjorb\AppData\Local\Microsoft\Windows\Temporary Internet Files\Content.IE5\6XERKP1R\MCj04380140000[1].wmf"/>
          <p:cNvPicPr>
            <a:picLocks noChangeAspect="1" noChangeArrowheads="1"/>
          </p:cNvPicPr>
          <p:nvPr/>
        </p:nvPicPr>
        <p:blipFill>
          <a:blip r:embed="rId2" cstate="print"/>
          <a:srcRect/>
          <a:stretch>
            <a:fillRect/>
          </a:stretch>
        </p:blipFill>
        <p:spPr bwMode="auto">
          <a:xfrm>
            <a:off x="6096000" y="2743200"/>
            <a:ext cx="2828925" cy="3902678"/>
          </a:xfrm>
          <a:prstGeom prst="rect">
            <a:avLst/>
          </a:prstGeom>
          <a:noFill/>
        </p:spPr>
      </p:pic>
      <p:sp>
        <p:nvSpPr>
          <p:cNvPr id="7177" name="Rectangle 9"/>
          <p:cNvSpPr>
            <a:spLocks noGrp="1" noChangeArrowheads="1"/>
          </p:cNvSpPr>
          <p:nvPr>
            <p:ph type="ctrTitle"/>
          </p:nvPr>
        </p:nvSpPr>
        <p:spPr>
          <a:xfrm>
            <a:off x="457200" y="1676400"/>
            <a:ext cx="6400800" cy="2273300"/>
          </a:xfrm>
        </p:spPr>
        <p:txBody>
          <a:bodyPr>
            <a:normAutofit fontScale="90000"/>
          </a:bodyPr>
          <a:lstStyle/>
          <a:p>
            <a:pPr eaLnBrk="1" hangingPunct="1">
              <a:defRPr/>
            </a:pPr>
            <a:r>
              <a:rPr lang="en-US" sz="4000" dirty="0" smtClean="0"/>
              <a:t>“When someone loves you, the way they say your name is different.  You just know that your name is safe in their mouth. “</a:t>
            </a:r>
            <a:br>
              <a:rPr lang="en-US" sz="4000" dirty="0" smtClean="0"/>
            </a:br>
            <a:r>
              <a:rPr lang="en-US" sz="4000" dirty="0" smtClean="0"/>
              <a:t/>
            </a:r>
            <a:br>
              <a:rPr lang="en-US" sz="4000" dirty="0" smtClean="0"/>
            </a:br>
            <a:r>
              <a:rPr lang="en-US" sz="4000" dirty="0" smtClean="0"/>
              <a:t>Billy – Age 4</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609600" y="1524000"/>
            <a:ext cx="7772400" cy="3657600"/>
          </a:xfrm>
        </p:spPr>
        <p:txBody>
          <a:bodyPr/>
          <a:lstStyle/>
          <a:p>
            <a:pPr eaLnBrk="1" hangingPunct="1"/>
            <a:r>
              <a:rPr lang="en-US" sz="4000" dirty="0" smtClean="0"/>
              <a:t>“Love is when a girl puts on perfume and a boy puts on cologne and they go out and smell each other.”</a:t>
            </a:r>
            <a:br>
              <a:rPr lang="en-US" sz="4000" dirty="0" smtClean="0"/>
            </a:br>
            <a:r>
              <a:rPr lang="en-US" sz="4000" dirty="0" smtClean="0"/>
              <a:t/>
            </a:r>
            <a:br>
              <a:rPr lang="en-US" sz="4000" dirty="0" smtClean="0"/>
            </a:br>
            <a:r>
              <a:rPr lang="en-US" sz="4000" dirty="0" smtClean="0"/>
              <a:t>Karl- age 5</a:t>
            </a:r>
          </a:p>
        </p:txBody>
      </p:sp>
      <p:pic>
        <p:nvPicPr>
          <p:cNvPr id="3076" name="Picture 4" descr="C:\Users\13mcginjorb\AppData\Local\Microsoft\Windows\Temporary Internet Files\Content.IE5\77DSPQZA\MCj04401890000[1].wmf"/>
          <p:cNvPicPr>
            <a:picLocks noChangeAspect="1" noChangeArrowheads="1"/>
          </p:cNvPicPr>
          <p:nvPr/>
        </p:nvPicPr>
        <p:blipFill>
          <a:blip r:embed="rId2" cstate="print"/>
          <a:srcRect/>
          <a:stretch>
            <a:fillRect/>
          </a:stretch>
        </p:blipFill>
        <p:spPr bwMode="auto">
          <a:xfrm>
            <a:off x="0" y="5257800"/>
            <a:ext cx="9144000" cy="1600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3mcginjorb\AppData\Local\Microsoft\Windows\Temporary Internet Files\Content.IE5\JP50EWJW\MPj0424373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0" name="Rectangle 6"/>
          <p:cNvSpPr>
            <a:spLocks noGrp="1" noChangeArrowheads="1"/>
          </p:cNvSpPr>
          <p:nvPr>
            <p:ph type="title"/>
          </p:nvPr>
        </p:nvSpPr>
        <p:spPr>
          <a:xfrm>
            <a:off x="457200" y="1066800"/>
            <a:ext cx="7772400" cy="3657600"/>
          </a:xfrm>
        </p:spPr>
        <p:txBody>
          <a:bodyPr/>
          <a:lstStyle/>
          <a:p>
            <a:pPr eaLnBrk="1" hangingPunct="1"/>
            <a:r>
              <a:rPr lang="en-US" dirty="0" smtClean="0">
                <a:solidFill>
                  <a:schemeClr val="tx1">
                    <a:lumMod val="95000"/>
                    <a:lumOff val="5000"/>
                  </a:schemeClr>
                </a:solidFill>
              </a:rPr>
              <a:t>“Love is when you go out and give somebody most of your French fries without making them give you any of theirs.”</a:t>
            </a:r>
            <a:br>
              <a:rPr lang="en-US" dirty="0" smtClean="0">
                <a:solidFill>
                  <a:schemeClr val="tx1">
                    <a:lumMod val="95000"/>
                    <a:lumOff val="5000"/>
                  </a:schemeClr>
                </a:solidFill>
              </a:rPr>
            </a:br>
            <a:r>
              <a:rPr lang="en-US" dirty="0" smtClean="0">
                <a:solidFill>
                  <a:schemeClr val="tx1">
                    <a:lumMod val="95000"/>
                    <a:lumOff val="5000"/>
                  </a:schemeClr>
                </a:solidFill>
              </a:rPr>
              <a:t>Christy- Age 6</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3mcginjorb\AppData\Local\Microsoft\Windows\Temporary Internet Files\Content.IE5\23XCGLCM\MPj04464740000[1].jpg"/>
          <p:cNvPicPr>
            <a:picLocks noChangeAspect="1" noChangeArrowheads="1"/>
          </p:cNvPicPr>
          <p:nvPr/>
        </p:nvPicPr>
        <p:blipFill>
          <a:blip r:embed="rId2" cstate="print"/>
          <a:srcRect/>
          <a:stretch>
            <a:fillRect/>
          </a:stretch>
        </p:blipFill>
        <p:spPr bwMode="auto">
          <a:xfrm>
            <a:off x="3657600" y="0"/>
            <a:ext cx="5486400" cy="6858000"/>
          </a:xfrm>
          <a:prstGeom prst="rect">
            <a:avLst/>
          </a:prstGeom>
          <a:noFill/>
        </p:spPr>
      </p:pic>
      <p:sp>
        <p:nvSpPr>
          <p:cNvPr id="8194" name="Rectangle 4"/>
          <p:cNvSpPr>
            <a:spLocks noGrp="1" noChangeArrowheads="1"/>
          </p:cNvSpPr>
          <p:nvPr>
            <p:ph type="title"/>
          </p:nvPr>
        </p:nvSpPr>
        <p:spPr>
          <a:xfrm>
            <a:off x="0" y="1295400"/>
            <a:ext cx="3657600" cy="3962400"/>
          </a:xfrm>
        </p:spPr>
        <p:txBody>
          <a:bodyPr>
            <a:normAutofit fontScale="90000"/>
          </a:bodyPr>
          <a:lstStyle/>
          <a:p>
            <a:pPr eaLnBrk="1" hangingPunct="1"/>
            <a:r>
              <a:rPr lang="en-US" dirty="0" smtClean="0">
                <a:solidFill>
                  <a:schemeClr val="accent5">
                    <a:lumMod val="60000"/>
                    <a:lumOff val="40000"/>
                  </a:schemeClr>
                </a:solidFill>
              </a:rPr>
              <a:t>“Love is what makes you smile when your tired.”</a:t>
            </a:r>
            <a:br>
              <a:rPr lang="en-US" dirty="0" smtClean="0">
                <a:solidFill>
                  <a:schemeClr val="accent5">
                    <a:lumMod val="60000"/>
                    <a:lumOff val="40000"/>
                  </a:schemeClr>
                </a:solidFill>
              </a:rPr>
            </a:b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Terri Age 4</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10242" name="Rectangle 4"/>
          <p:cNvSpPr>
            <a:spLocks noGrp="1" noChangeArrowheads="1"/>
          </p:cNvSpPr>
          <p:nvPr>
            <p:ph type="title"/>
          </p:nvPr>
        </p:nvSpPr>
        <p:spPr>
          <a:xfrm>
            <a:off x="533400" y="838200"/>
            <a:ext cx="5562600" cy="5715000"/>
          </a:xfrm>
        </p:spPr>
        <p:txBody>
          <a:bodyPr>
            <a:normAutofit fontScale="90000"/>
          </a:bodyPr>
          <a:lstStyle/>
          <a:p>
            <a:pPr eaLnBrk="1" hangingPunct="1"/>
            <a:r>
              <a:rPr lang="en-US" sz="4000" dirty="0" smtClean="0"/>
              <a:t>“Love is when you kiss all the time. Then when you get tired of kissing, you still want to be together and you talk more. My mommy and daddy are like that. They look gross when they kiss.”</a:t>
            </a:r>
            <a:br>
              <a:rPr lang="en-US" sz="4000" dirty="0" smtClean="0"/>
            </a:br>
            <a:r>
              <a:rPr lang="en-US" sz="4000" dirty="0" smtClean="0"/>
              <a:t/>
            </a:r>
            <a:br>
              <a:rPr lang="en-US" sz="4000" dirty="0" smtClean="0"/>
            </a:br>
            <a:r>
              <a:rPr lang="en-US" sz="4000" dirty="0" smtClean="0"/>
              <a:t>Emily- Age 8</a:t>
            </a:r>
          </a:p>
        </p:txBody>
      </p:sp>
      <p:pic>
        <p:nvPicPr>
          <p:cNvPr id="15363" name="Picture 3"/>
          <p:cNvPicPr>
            <a:picLocks noChangeAspect="1" noChangeArrowheads="1"/>
          </p:cNvPicPr>
          <p:nvPr/>
        </p:nvPicPr>
        <p:blipFill>
          <a:blip r:embed="rId3" cstate="print"/>
          <a:srcRect/>
          <a:stretch>
            <a:fillRect/>
          </a:stretch>
        </p:blipFill>
        <p:spPr bwMode="auto">
          <a:xfrm rot="19750204">
            <a:off x="6324600" y="4953000"/>
            <a:ext cx="1295400" cy="1079500"/>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6858000" y="3095626"/>
            <a:ext cx="1295400" cy="971550"/>
          </a:xfrm>
          <a:prstGeom prst="rect">
            <a:avLst/>
          </a:prstGeom>
          <a:noFill/>
          <a:ln w="9525">
            <a:noFill/>
            <a:miter lim="800000"/>
            <a:headEnd/>
            <a:tailEnd/>
          </a:ln>
        </p:spPr>
      </p:pic>
      <p:pic>
        <p:nvPicPr>
          <p:cNvPr id="15367" name="Picture 7"/>
          <p:cNvPicPr>
            <a:picLocks noChangeAspect="1" noChangeArrowheads="1"/>
          </p:cNvPicPr>
          <p:nvPr/>
        </p:nvPicPr>
        <p:blipFill>
          <a:blip r:embed="rId5" cstate="print"/>
          <a:srcRect/>
          <a:stretch>
            <a:fillRect/>
          </a:stretch>
        </p:blipFill>
        <p:spPr bwMode="auto">
          <a:xfrm rot="20359101">
            <a:off x="6446413" y="350412"/>
            <a:ext cx="1371600" cy="1371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13mcginjorb\AppData\Local\Microsoft\Windows\Temporary Internet Files\Content.IE5\77DSPQZA\MPj0447894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6" name="Rectangle 4"/>
          <p:cNvSpPr>
            <a:spLocks noGrp="1" noChangeArrowheads="1"/>
          </p:cNvSpPr>
          <p:nvPr>
            <p:ph type="title"/>
          </p:nvPr>
        </p:nvSpPr>
        <p:spPr>
          <a:xfrm>
            <a:off x="533400" y="1143000"/>
            <a:ext cx="7772400" cy="4510088"/>
          </a:xfrm>
        </p:spPr>
        <p:txBody>
          <a:bodyPr/>
          <a:lstStyle/>
          <a:p>
            <a:pPr eaLnBrk="1" hangingPunct="1"/>
            <a:r>
              <a:rPr lang="en-US" dirty="0" smtClean="0"/>
              <a:t>“Love is what’s in the room with you at Christmas if you stop opening presents and listening.”</a:t>
            </a:r>
            <a:br>
              <a:rPr lang="en-US" dirty="0" smtClean="0"/>
            </a:br>
            <a:r>
              <a:rPr lang="en-US" dirty="0" smtClean="0"/>
              <a:t/>
            </a:r>
            <a:br>
              <a:rPr lang="en-US" dirty="0" smtClean="0"/>
            </a:br>
            <a:r>
              <a:rPr lang="en-US" dirty="0" smtClean="0"/>
              <a:t>Bobby- age 7</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13mcginjorb\AppData\Local\Microsoft\Windows\Temporary Internet Files\Content.IE5\JP50EWJW\MPj04393140000[1].jpg"/>
          <p:cNvPicPr>
            <a:picLocks noChangeAspect="1" noChangeArrowheads="1"/>
          </p:cNvPicPr>
          <p:nvPr/>
        </p:nvPicPr>
        <p:blipFill>
          <a:blip r:embed="rId2" cstate="print"/>
          <a:srcRect/>
          <a:stretch>
            <a:fillRect/>
          </a:stretch>
        </p:blipFill>
        <p:spPr bwMode="auto">
          <a:xfrm rot="372253">
            <a:off x="43071" y="501545"/>
            <a:ext cx="8882108" cy="5946783"/>
          </a:xfrm>
          <a:prstGeom prst="rect">
            <a:avLst/>
          </a:prstGeom>
          <a:noFill/>
        </p:spPr>
      </p:pic>
      <p:sp>
        <p:nvSpPr>
          <p:cNvPr id="12290" name="Rectangle 4"/>
          <p:cNvSpPr>
            <a:spLocks noGrp="1" noChangeArrowheads="1"/>
          </p:cNvSpPr>
          <p:nvPr>
            <p:ph type="title"/>
          </p:nvPr>
        </p:nvSpPr>
        <p:spPr>
          <a:xfrm>
            <a:off x="457200" y="457200"/>
            <a:ext cx="7772400" cy="4662488"/>
          </a:xfrm>
        </p:spPr>
        <p:txBody>
          <a:bodyPr/>
          <a:lstStyle/>
          <a:p>
            <a:pPr eaLnBrk="1" hangingPunct="1"/>
            <a:r>
              <a:rPr lang="en-US" dirty="0" smtClean="0">
                <a:solidFill>
                  <a:srgbClr val="FF0066"/>
                </a:solidFill>
              </a:rPr>
              <a:t>“If you want to learn to love better, you should start with a friend who you hate.”</a:t>
            </a:r>
            <a:br>
              <a:rPr lang="en-US" dirty="0" smtClean="0">
                <a:solidFill>
                  <a:srgbClr val="FF0066"/>
                </a:solidFill>
              </a:rPr>
            </a:br>
            <a:r>
              <a:rPr lang="en-US" dirty="0" smtClean="0">
                <a:solidFill>
                  <a:srgbClr val="FF0066"/>
                </a:solidFill>
              </a:rPr>
              <a:t/>
            </a:r>
            <a:br>
              <a:rPr lang="en-US" dirty="0" smtClean="0">
                <a:solidFill>
                  <a:srgbClr val="FF0066"/>
                </a:solidFill>
              </a:rPr>
            </a:br>
            <a:r>
              <a:rPr lang="en-US" dirty="0" smtClean="0">
                <a:solidFill>
                  <a:srgbClr val="FF0066"/>
                </a:solidFill>
              </a:rPr>
              <a:t>Nikki- age 6</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13mcginjorb\AppData\Local\Microsoft\Windows\Temporary Internet Files\Content.IE5\JP50EWJW\MPj04428270000[1].jpg"/>
          <p:cNvPicPr>
            <a:picLocks noChangeAspect="1" noChangeArrowheads="1"/>
          </p:cNvPicPr>
          <p:nvPr/>
        </p:nvPicPr>
        <p:blipFill>
          <a:blip r:embed="rId2" cstate="print"/>
          <a:srcRect/>
          <a:stretch>
            <a:fillRect/>
          </a:stretch>
        </p:blipFill>
        <p:spPr bwMode="auto">
          <a:xfrm>
            <a:off x="2960255" y="2667000"/>
            <a:ext cx="6297627" cy="4191000"/>
          </a:xfrm>
          <a:prstGeom prst="rect">
            <a:avLst/>
          </a:prstGeom>
          <a:noFill/>
        </p:spPr>
      </p:pic>
      <p:sp>
        <p:nvSpPr>
          <p:cNvPr id="2" name="Title 1"/>
          <p:cNvSpPr>
            <a:spLocks noGrp="1"/>
          </p:cNvSpPr>
          <p:nvPr>
            <p:ph type="title"/>
          </p:nvPr>
        </p:nvSpPr>
        <p:spPr>
          <a:xfrm>
            <a:off x="-304800" y="1066800"/>
            <a:ext cx="7467600" cy="3200400"/>
          </a:xfrm>
        </p:spPr>
        <p:txBody>
          <a:bodyPr/>
          <a:lstStyle/>
          <a:p>
            <a:r>
              <a:rPr lang="en-US" dirty="0" smtClean="0">
                <a:latin typeface="Felix Titling" pitchFamily="82" charset="0"/>
              </a:rPr>
              <a:t>Kinds of Love</a:t>
            </a:r>
            <a:endParaRPr lang="en-US" dirty="0">
              <a:latin typeface="Felix Titling" pitchFamily="82"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219" name="Picture 3" descr="C:\Users\13mcginjorb\AppData\Local\Microsoft\Windows\Temporary Internet Files\Content.IE5\6XERKP1R\MPj04305050000[1].jpg"/>
          <p:cNvPicPr>
            <a:picLocks noChangeAspect="1" noChangeArrowheads="1"/>
          </p:cNvPicPr>
          <p:nvPr/>
        </p:nvPicPr>
        <p:blipFill>
          <a:blip r:embed="rId2" cstate="print"/>
          <a:srcRect/>
          <a:stretch>
            <a:fillRect/>
          </a:stretch>
        </p:blipFill>
        <p:spPr bwMode="auto">
          <a:xfrm>
            <a:off x="-228600" y="0"/>
            <a:ext cx="6858000" cy="6858000"/>
          </a:xfrm>
          <a:prstGeom prst="rect">
            <a:avLst/>
          </a:prstGeom>
          <a:noFill/>
        </p:spPr>
      </p:pic>
      <p:sp>
        <p:nvSpPr>
          <p:cNvPr id="13314" name="Rectangle 4"/>
          <p:cNvSpPr>
            <a:spLocks noGrp="1" noChangeArrowheads="1"/>
          </p:cNvSpPr>
          <p:nvPr>
            <p:ph type="title"/>
          </p:nvPr>
        </p:nvSpPr>
        <p:spPr>
          <a:xfrm>
            <a:off x="5257800" y="1066800"/>
            <a:ext cx="3048000" cy="4052888"/>
          </a:xfrm>
        </p:spPr>
        <p:txBody>
          <a:bodyPr>
            <a:normAutofit fontScale="90000"/>
          </a:bodyPr>
          <a:lstStyle/>
          <a:p>
            <a:pPr eaLnBrk="1" hangingPunct="1"/>
            <a:r>
              <a:rPr lang="en-US" dirty="0" smtClean="0"/>
              <a:t>“Love is when you tell a guy you like his shirt, then he wears it everyday.”</a:t>
            </a:r>
            <a:br>
              <a:rPr lang="en-US" dirty="0" smtClean="0"/>
            </a:br>
            <a:r>
              <a:rPr lang="en-US" dirty="0" smtClean="0"/>
              <a:t/>
            </a:r>
            <a:br>
              <a:rPr lang="en-US" dirty="0" smtClean="0"/>
            </a:br>
            <a:r>
              <a:rPr lang="en-US" dirty="0" smtClean="0"/>
              <a:t>Noelle- age 7</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13mcginjorb\AppData\Local\Microsoft\Windows\Temporary Internet Files\Content.IE5\JP50EWJW\MPj04387280000[1].jpg"/>
          <p:cNvPicPr>
            <a:picLocks noChangeAspect="1" noChangeArrowheads="1"/>
          </p:cNvPicPr>
          <p:nvPr/>
        </p:nvPicPr>
        <p:blipFill>
          <a:blip r:embed="rId2" cstate="print"/>
          <a:srcRect/>
          <a:stretch>
            <a:fillRect/>
          </a:stretch>
        </p:blipFill>
        <p:spPr bwMode="auto">
          <a:xfrm>
            <a:off x="0" y="2057400"/>
            <a:ext cx="9144000" cy="4800600"/>
          </a:xfrm>
          <a:prstGeom prst="rect">
            <a:avLst/>
          </a:prstGeom>
          <a:noFill/>
        </p:spPr>
      </p:pic>
      <p:sp>
        <p:nvSpPr>
          <p:cNvPr id="14338" name="Rectangle 4"/>
          <p:cNvSpPr>
            <a:spLocks noGrp="1" noChangeArrowheads="1"/>
          </p:cNvSpPr>
          <p:nvPr>
            <p:ph type="title"/>
          </p:nvPr>
        </p:nvSpPr>
        <p:spPr>
          <a:xfrm>
            <a:off x="304800" y="228600"/>
            <a:ext cx="8458200" cy="3276600"/>
          </a:xfrm>
        </p:spPr>
        <p:txBody>
          <a:bodyPr>
            <a:normAutofit fontScale="90000"/>
          </a:bodyPr>
          <a:lstStyle/>
          <a:p>
            <a:pPr eaLnBrk="1" hangingPunct="1"/>
            <a:r>
              <a:rPr lang="en-US" sz="4000" dirty="0" smtClean="0">
                <a:solidFill>
                  <a:schemeClr val="accent4">
                    <a:lumMod val="75000"/>
                  </a:schemeClr>
                </a:solidFill>
              </a:rPr>
              <a:t>“Love is like a little old women and a little old man who are still friends even after they know each other well.”</a:t>
            </a:r>
            <a:br>
              <a:rPr lang="en-US" sz="4000" dirty="0" smtClean="0">
                <a:solidFill>
                  <a:schemeClr val="accent4">
                    <a:lumMod val="75000"/>
                  </a:schemeClr>
                </a:solidFill>
              </a:rPr>
            </a:br>
            <a:r>
              <a:rPr lang="en-US" sz="4000" dirty="0" smtClean="0">
                <a:solidFill>
                  <a:schemeClr val="accent4">
                    <a:lumMod val="75000"/>
                  </a:schemeClr>
                </a:solidFill>
              </a:rPr>
              <a:t/>
            </a:r>
            <a:br>
              <a:rPr lang="en-US" sz="4000" dirty="0" smtClean="0">
                <a:solidFill>
                  <a:schemeClr val="accent4">
                    <a:lumMod val="75000"/>
                  </a:schemeClr>
                </a:solidFill>
              </a:rPr>
            </a:br>
            <a:r>
              <a:rPr lang="en-US" sz="4000" dirty="0" smtClean="0">
                <a:solidFill>
                  <a:schemeClr val="accent4">
                    <a:lumMod val="75000"/>
                  </a:schemeClr>
                </a:solidFill>
              </a:rPr>
              <a:t>Tommy- Age 6</a:t>
            </a:r>
            <a:br>
              <a:rPr lang="en-US" sz="4000" dirty="0" smtClean="0">
                <a:solidFill>
                  <a:schemeClr val="accent4">
                    <a:lumMod val="75000"/>
                  </a:schemeClr>
                </a:solidFill>
              </a:rPr>
            </a:br>
            <a:endParaRPr lang="en-US" sz="4000" dirty="0" smtClean="0">
              <a:solidFill>
                <a:schemeClr val="accent4">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3mcginjorb\AppData\Local\Microsoft\Windows\Temporary Internet Files\Content.IE5\23XCGLCM\MPj04421950000[1].jpg"/>
          <p:cNvPicPr>
            <a:picLocks noChangeAspect="1" noChangeArrowheads="1"/>
          </p:cNvPicPr>
          <p:nvPr/>
        </p:nvPicPr>
        <p:blipFill>
          <a:blip r:embed="rId2" cstate="print"/>
          <a:srcRect/>
          <a:stretch>
            <a:fillRect/>
          </a:stretch>
        </p:blipFill>
        <p:spPr bwMode="auto">
          <a:xfrm>
            <a:off x="0" y="389964"/>
            <a:ext cx="9144000" cy="6078071"/>
          </a:xfrm>
          <a:prstGeom prst="rect">
            <a:avLst/>
          </a:prstGeom>
          <a:noFill/>
        </p:spPr>
      </p:pic>
      <p:sp>
        <p:nvSpPr>
          <p:cNvPr id="15362" name="Rectangle 4"/>
          <p:cNvSpPr>
            <a:spLocks noGrp="1" noChangeArrowheads="1"/>
          </p:cNvSpPr>
          <p:nvPr>
            <p:ph type="title"/>
          </p:nvPr>
        </p:nvSpPr>
        <p:spPr>
          <a:xfrm>
            <a:off x="685800" y="457200"/>
            <a:ext cx="7772400" cy="6400800"/>
          </a:xfrm>
        </p:spPr>
        <p:txBody>
          <a:bodyPr/>
          <a:lstStyle/>
          <a:p>
            <a:pPr eaLnBrk="1" hangingPunct="1"/>
            <a:r>
              <a:rPr lang="en-US" dirty="0" smtClean="0">
                <a:solidFill>
                  <a:schemeClr val="bg1"/>
                </a:solidFill>
              </a:rPr>
              <a:t>“During my piano recital, I was on stage and I was scared. I looked at all the people watching me and waving and smiling. I wasn’t scared anymore.”</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Cindy- Age 8</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13mcginjorb\AppData\Local\Microsoft\Windows\Temporary Internet Files\Content.IE5\23XCGLCM\MPj04442250000[1].jpg"/>
          <p:cNvPicPr>
            <a:picLocks noChangeAspect="1" noChangeArrowheads="1"/>
          </p:cNvPicPr>
          <p:nvPr/>
        </p:nvPicPr>
        <p:blipFill>
          <a:blip r:embed="rId2" cstate="print"/>
          <a:srcRect/>
          <a:stretch>
            <a:fillRect/>
          </a:stretch>
        </p:blipFill>
        <p:spPr bwMode="auto">
          <a:xfrm>
            <a:off x="0" y="386385"/>
            <a:ext cx="9144000" cy="6085230"/>
          </a:xfrm>
          <a:prstGeom prst="rect">
            <a:avLst/>
          </a:prstGeom>
          <a:noFill/>
        </p:spPr>
      </p:pic>
      <p:sp>
        <p:nvSpPr>
          <p:cNvPr id="16386" name="Rectangle 4"/>
          <p:cNvSpPr>
            <a:spLocks noGrp="1" noChangeArrowheads="1"/>
          </p:cNvSpPr>
          <p:nvPr>
            <p:ph type="title"/>
          </p:nvPr>
        </p:nvSpPr>
        <p:spPr>
          <a:xfrm>
            <a:off x="838200" y="3886200"/>
            <a:ext cx="4114800" cy="2362200"/>
          </a:xfrm>
        </p:spPr>
        <p:txBody>
          <a:bodyPr>
            <a:noAutofit/>
          </a:bodyPr>
          <a:lstStyle/>
          <a:p>
            <a:pPr eaLnBrk="1" hangingPunct="1"/>
            <a:r>
              <a:rPr lang="en-US" sz="3600" dirty="0" smtClean="0">
                <a:solidFill>
                  <a:schemeClr val="tx1">
                    <a:lumMod val="95000"/>
                    <a:lumOff val="5000"/>
                  </a:schemeClr>
                </a:solidFill>
              </a:rPr>
              <a:t>“Love is when my mommy gives my daddy the best piece of chicken.”</a:t>
            </a:r>
            <a:br>
              <a:rPr lang="en-US" sz="3600" dirty="0" smtClean="0">
                <a:solidFill>
                  <a:schemeClr val="tx1">
                    <a:lumMod val="95000"/>
                    <a:lumOff val="5000"/>
                  </a:schemeClr>
                </a:solidFill>
              </a:rPr>
            </a:br>
            <a:r>
              <a:rPr lang="en-US" sz="3600" dirty="0" smtClean="0">
                <a:solidFill>
                  <a:schemeClr val="tx1">
                    <a:lumMod val="95000"/>
                    <a:lumOff val="5000"/>
                  </a:schemeClr>
                </a:solidFill>
              </a:rPr>
              <a:t>Elaine- age 5</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13mcginjorb\AppData\Local\Microsoft\Windows\Temporary Internet Files\Content.IE5\23XCGLCM\MPj04422360000[1].jpg"/>
          <p:cNvPicPr>
            <a:picLocks noChangeAspect="1" noChangeArrowheads="1"/>
          </p:cNvPicPr>
          <p:nvPr/>
        </p:nvPicPr>
        <p:blipFill>
          <a:blip r:embed="rId2" cstate="print"/>
          <a:srcRect/>
          <a:stretch>
            <a:fillRect/>
          </a:stretch>
        </p:blipFill>
        <p:spPr bwMode="auto">
          <a:xfrm rot="659015">
            <a:off x="0" y="381000"/>
            <a:ext cx="9144000" cy="6096000"/>
          </a:xfrm>
          <a:prstGeom prst="rect">
            <a:avLst/>
          </a:prstGeom>
          <a:noFill/>
        </p:spPr>
      </p:pic>
      <p:sp>
        <p:nvSpPr>
          <p:cNvPr id="17410" name="Rectangle 4"/>
          <p:cNvSpPr>
            <a:spLocks noGrp="1" noChangeArrowheads="1"/>
          </p:cNvSpPr>
          <p:nvPr>
            <p:ph type="title"/>
          </p:nvPr>
        </p:nvSpPr>
        <p:spPr>
          <a:xfrm>
            <a:off x="457200" y="0"/>
            <a:ext cx="3733800" cy="5562600"/>
          </a:xfrm>
        </p:spPr>
        <p:txBody>
          <a:bodyPr>
            <a:normAutofit fontScale="90000"/>
          </a:bodyPr>
          <a:lstStyle/>
          <a:p>
            <a:pPr eaLnBrk="1" hangingPunct="1"/>
            <a:r>
              <a:rPr lang="en-US" dirty="0" smtClean="0">
                <a:solidFill>
                  <a:schemeClr val="accent5">
                    <a:lumMod val="60000"/>
                    <a:lumOff val="40000"/>
                  </a:schemeClr>
                </a:solidFill>
              </a:rPr>
              <a:t>“Love is when your puppy licks your face even after you left him alone all day.”</a:t>
            </a:r>
            <a:br>
              <a:rPr lang="en-US" dirty="0" smtClean="0">
                <a:solidFill>
                  <a:schemeClr val="accent5">
                    <a:lumMod val="60000"/>
                    <a:lumOff val="40000"/>
                  </a:schemeClr>
                </a:solidFill>
              </a:rPr>
            </a:b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Mary Ann- age 4</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13mcginjorb\AppData\Local\Microsoft\Windows\Temporary Internet Files\Content.IE5\6XERKP1R\MPj04422000000[1].jpg"/>
          <p:cNvPicPr>
            <a:picLocks noChangeAspect="1" noChangeArrowheads="1"/>
          </p:cNvPicPr>
          <p:nvPr/>
        </p:nvPicPr>
        <p:blipFill>
          <a:blip r:embed="rId2" cstate="print"/>
          <a:srcRect/>
          <a:stretch>
            <a:fillRect/>
          </a:stretch>
        </p:blipFill>
        <p:spPr bwMode="auto">
          <a:xfrm rot="21165354">
            <a:off x="-110481" y="-57343"/>
            <a:ext cx="9144000" cy="6078071"/>
          </a:xfrm>
          <a:prstGeom prst="rect">
            <a:avLst/>
          </a:prstGeom>
          <a:noFill/>
        </p:spPr>
      </p:pic>
      <p:sp>
        <p:nvSpPr>
          <p:cNvPr id="18434" name="Rectangle 4"/>
          <p:cNvSpPr>
            <a:spLocks noGrp="1" noChangeArrowheads="1"/>
          </p:cNvSpPr>
          <p:nvPr>
            <p:ph type="title"/>
          </p:nvPr>
        </p:nvSpPr>
        <p:spPr>
          <a:xfrm>
            <a:off x="685800" y="3871912"/>
            <a:ext cx="7772400" cy="2986088"/>
          </a:xfrm>
        </p:spPr>
        <p:txBody>
          <a:bodyPr>
            <a:normAutofit fontScale="90000"/>
          </a:bodyPr>
          <a:lstStyle/>
          <a:p>
            <a:pPr eaLnBrk="1" hangingPunct="1"/>
            <a:r>
              <a:rPr lang="en-US" dirty="0" smtClean="0">
                <a:solidFill>
                  <a:schemeClr val="accent6">
                    <a:lumMod val="75000"/>
                  </a:schemeClr>
                </a:solidFill>
              </a:rPr>
              <a:t>“Love is when mommy sees daddy smelly and sweaty and still says he looks handsomer than Brad Pitt.”</a:t>
            </a:r>
            <a:br>
              <a:rPr lang="en-US" dirty="0" smtClean="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smtClean="0">
                <a:solidFill>
                  <a:schemeClr val="accent6">
                    <a:lumMod val="75000"/>
                  </a:schemeClr>
                </a:solidFill>
              </a:rPr>
              <a:t>Chris- Age 7</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267200" cy="2544762"/>
          </a:xfrm>
        </p:spPr>
        <p:txBody>
          <a:bodyPr>
            <a:normAutofit/>
          </a:bodyPr>
          <a:lstStyle/>
          <a:p>
            <a:r>
              <a:rPr lang="en-US" u="sng" dirty="0" smtClean="0">
                <a:solidFill>
                  <a:schemeClr val="accent3">
                    <a:lumMod val="75000"/>
                  </a:schemeClr>
                </a:solidFill>
              </a:rPr>
              <a:t>Romantic Love: </a:t>
            </a:r>
            <a:r>
              <a:rPr lang="en-US" dirty="0" smtClean="0">
                <a:solidFill>
                  <a:schemeClr val="accent3">
                    <a:lumMod val="75000"/>
                  </a:schemeClr>
                </a:solidFill>
              </a:rPr>
              <a:t>   Happy Love</a:t>
            </a:r>
            <a:endParaRPr lang="en-US" dirty="0">
              <a:solidFill>
                <a:schemeClr val="accent3">
                  <a:lumMod val="75000"/>
                </a:schemeClr>
              </a:solidFill>
            </a:endParaRPr>
          </a:p>
        </p:txBody>
      </p:sp>
      <p:pic>
        <p:nvPicPr>
          <p:cNvPr id="3075" name="Picture 3"/>
          <p:cNvPicPr>
            <a:picLocks noChangeAspect="1" noChangeArrowheads="1"/>
          </p:cNvPicPr>
          <p:nvPr/>
        </p:nvPicPr>
        <p:blipFill>
          <a:blip r:embed="rId2" cstate="print"/>
          <a:srcRect/>
          <a:stretch>
            <a:fillRect/>
          </a:stretch>
        </p:blipFill>
        <p:spPr bwMode="auto">
          <a:xfrm>
            <a:off x="5029200" y="2209800"/>
            <a:ext cx="3733800" cy="3733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4830762"/>
          </a:xfrm>
        </p:spPr>
        <p:txBody>
          <a:bodyPr>
            <a:normAutofit/>
          </a:bodyPr>
          <a:lstStyle/>
          <a:p>
            <a:r>
              <a:rPr lang="en-US" u="sng" dirty="0" smtClean="0">
                <a:solidFill>
                  <a:srgbClr val="FF0066"/>
                </a:solidFill>
              </a:rPr>
              <a:t>Sexual Love: </a:t>
            </a:r>
            <a:r>
              <a:rPr lang="en-US" dirty="0" smtClean="0">
                <a:solidFill>
                  <a:srgbClr val="FF0066"/>
                </a:solidFill>
              </a:rPr>
              <a:t>The intimate expression of love</a:t>
            </a:r>
            <a:endParaRPr lang="en-US" dirty="0">
              <a:solidFill>
                <a:srgbClr val="FF0066"/>
              </a:solidFill>
            </a:endParaRPr>
          </a:p>
        </p:txBody>
      </p:sp>
      <p:pic>
        <p:nvPicPr>
          <p:cNvPr id="4098" name="Picture 2"/>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438400" y="1905000"/>
            <a:ext cx="3676650" cy="3676650"/>
          </a:xfrm>
          <a:prstGeom prst="rect">
            <a:avLst/>
          </a:prstGeom>
          <a:noFill/>
          <a:ln w="9525">
            <a:noFill/>
            <a:miter lim="800000"/>
            <a:headEnd/>
            <a:tailEnd/>
          </a:ln>
        </p:spPr>
      </p:pic>
      <p:sp>
        <p:nvSpPr>
          <p:cNvPr id="2" name="Title 1"/>
          <p:cNvSpPr>
            <a:spLocks noGrp="1"/>
          </p:cNvSpPr>
          <p:nvPr>
            <p:ph type="title"/>
          </p:nvPr>
        </p:nvSpPr>
        <p:spPr>
          <a:xfrm>
            <a:off x="457200" y="1676400"/>
            <a:ext cx="8229600" cy="1143000"/>
          </a:xfrm>
        </p:spPr>
        <p:txBody>
          <a:bodyPr>
            <a:normAutofit fontScale="90000"/>
          </a:bodyPr>
          <a:lstStyle/>
          <a:p>
            <a:r>
              <a:rPr lang="en-US" u="sng" dirty="0" smtClean="0"/>
              <a:t>Pragmatic Love:  </a:t>
            </a:r>
            <a:r>
              <a:rPr lang="en-US" dirty="0" smtClean="0"/>
              <a:t> A rational reasoning of love</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u="sng" dirty="0" smtClean="0">
                <a:solidFill>
                  <a:srgbClr val="FF0066"/>
                </a:solidFill>
              </a:rPr>
              <a:t>Platonic love:   </a:t>
            </a:r>
            <a:r>
              <a:rPr lang="en-US" dirty="0" smtClean="0">
                <a:solidFill>
                  <a:srgbClr val="FF0066"/>
                </a:solidFill>
              </a:rPr>
              <a:t>   Spiritual and intellectual relationship </a:t>
            </a:r>
            <a:endParaRPr lang="en-US" dirty="0">
              <a:solidFill>
                <a:srgbClr val="FF0066"/>
              </a:solidFill>
            </a:endParaRPr>
          </a:p>
        </p:txBody>
      </p:sp>
      <p:pic>
        <p:nvPicPr>
          <p:cNvPr id="6146" name="Picture 2"/>
          <p:cNvPicPr>
            <a:picLocks noChangeAspect="1" noChangeArrowheads="1"/>
          </p:cNvPicPr>
          <p:nvPr/>
        </p:nvPicPr>
        <p:blipFill>
          <a:blip r:embed="rId2" cstate="print"/>
          <a:srcRect/>
          <a:stretch>
            <a:fillRect/>
          </a:stretch>
        </p:blipFill>
        <p:spPr bwMode="auto">
          <a:xfrm>
            <a:off x="3352800" y="2667000"/>
            <a:ext cx="2286000" cy="2286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229600" cy="1143000"/>
          </a:xfrm>
        </p:spPr>
        <p:txBody>
          <a:bodyPr>
            <a:normAutofit fontScale="90000"/>
          </a:bodyPr>
          <a:lstStyle/>
          <a:p>
            <a:r>
              <a:rPr lang="en-US" u="sng" dirty="0" smtClean="0">
                <a:solidFill>
                  <a:srgbClr val="C00000"/>
                </a:solidFill>
              </a:rPr>
              <a:t>Companionship Love: </a:t>
            </a:r>
            <a:r>
              <a:rPr lang="en-US" dirty="0" smtClean="0">
                <a:solidFill>
                  <a:srgbClr val="C00000"/>
                </a:solidFill>
              </a:rPr>
              <a:t> Love felt for friendships</a:t>
            </a:r>
            <a:endParaRPr lang="en-US"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78985" y="0"/>
            <a:ext cx="9722985" cy="6858000"/>
          </a:xfrm>
          <a:prstGeom prst="rect">
            <a:avLst/>
          </a:prstGeom>
          <a:noFill/>
          <a:ln w="9525">
            <a:noFill/>
            <a:miter lim="800000"/>
            <a:headEnd/>
            <a:tailEnd/>
          </a:ln>
        </p:spPr>
      </p:pic>
      <p:sp>
        <p:nvSpPr>
          <p:cNvPr id="2" name="Title 1"/>
          <p:cNvSpPr>
            <a:spLocks noGrp="1"/>
          </p:cNvSpPr>
          <p:nvPr>
            <p:ph type="title"/>
          </p:nvPr>
        </p:nvSpPr>
        <p:spPr>
          <a:xfrm>
            <a:off x="304800" y="1981200"/>
            <a:ext cx="8229600" cy="1143000"/>
          </a:xfrm>
        </p:spPr>
        <p:txBody>
          <a:bodyPr>
            <a:normAutofit fontScale="90000"/>
          </a:bodyPr>
          <a:lstStyle/>
          <a:p>
            <a:r>
              <a:rPr lang="en-US" u="sng" dirty="0" smtClean="0">
                <a:solidFill>
                  <a:srgbClr val="C00000"/>
                </a:solidFill>
              </a:rPr>
              <a:t>Altruistic Love:  </a:t>
            </a:r>
            <a:r>
              <a:rPr lang="en-US" dirty="0" smtClean="0">
                <a:solidFill>
                  <a:srgbClr val="C00000"/>
                </a:solidFill>
              </a:rPr>
              <a:t>Selfless love, or concern for spouse</a:t>
            </a:r>
            <a:endParaRPr lang="en-US"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5211762"/>
          </a:xfrm>
        </p:spPr>
        <p:txBody>
          <a:bodyPr>
            <a:normAutofit/>
          </a:bodyPr>
          <a:lstStyle/>
          <a:p>
            <a:r>
              <a:rPr lang="en-US" u="sng" dirty="0" smtClean="0"/>
              <a:t>Manic Love: </a:t>
            </a:r>
            <a:r>
              <a:rPr lang="en-US" dirty="0" smtClean="0"/>
              <a:t>A crazy, possessive, jealous kind of love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181600" y="1981200"/>
            <a:ext cx="3505200" cy="442403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496</Words>
  <Application>Microsoft Office PowerPoint</Application>
  <PresentationFormat>On-screen Show (4:3)</PresentationFormat>
  <Paragraphs>44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Felix Titling</vt:lpstr>
      <vt:lpstr>Office Theme</vt:lpstr>
      <vt:lpstr>Love vs. Infatuation</vt:lpstr>
      <vt:lpstr>Kinds of Love</vt:lpstr>
      <vt:lpstr>Romantic Love:    Happy Love</vt:lpstr>
      <vt:lpstr>Sexual Love: The intimate expression of love</vt:lpstr>
      <vt:lpstr>Pragmatic Love:   A rational reasoning of love</vt:lpstr>
      <vt:lpstr>Platonic love:      Spiritual and intellectual relationship </vt:lpstr>
      <vt:lpstr>Companionship Love:  Love felt for friendships</vt:lpstr>
      <vt:lpstr>Altruistic Love:  Selfless love, or concern for spouse</vt:lpstr>
      <vt:lpstr>Manic Love: A crazy, possessive, jealous kind of love</vt:lpstr>
      <vt:lpstr>Self-Love: An egotistic, narcissistic kind of love</vt:lpstr>
      <vt:lpstr>“What True Love Means To A Child”</vt:lpstr>
      <vt:lpstr> </vt:lpstr>
      <vt:lpstr>“When someone loves you, the way they say your name is different.  You just know that your name is safe in their mouth. “  Billy – Age 4</vt:lpstr>
      <vt:lpstr>“Love is when a girl puts on perfume and a boy puts on cologne and they go out and smell each other.”  Karl- age 5</vt:lpstr>
      <vt:lpstr>“Love is when you go out and give somebody most of your French fries without making them give you any of theirs.” Christy- Age 6</vt:lpstr>
      <vt:lpstr>“Love is what makes you smile when your tired.”  Terri Age 4</vt:lpstr>
      <vt:lpstr>“Love is when you kiss all the time. Then when you get tired of kissing, you still want to be together and you talk more. My mommy and daddy are like that. They look gross when they kiss.”  Emily- Age 8</vt:lpstr>
      <vt:lpstr>“Love is what’s in the room with you at Christmas if you stop opening presents and listening.”  Bobby- age 7</vt:lpstr>
      <vt:lpstr>“If you want to learn to love better, you should start with a friend who you hate.”  Nikki- age 6</vt:lpstr>
      <vt:lpstr>“Love is when you tell a guy you like his shirt, then he wears it everyday.”  Noelle- age 7</vt:lpstr>
      <vt:lpstr>“Love is like a little old women and a little old man who are still friends even after they know each other well.”  Tommy- Age 6 </vt:lpstr>
      <vt:lpstr>“During my piano recital, I was on stage and I was scared. I looked at all the people watching me and waving and smiling. I wasn’t scared anymore.”  Cindy- Age 8</vt:lpstr>
      <vt:lpstr>“Love is when my mommy gives my daddy the best piece of chicken.” Elaine- age 5</vt:lpstr>
      <vt:lpstr>“Love is when your puppy licks your face even after you left him alone all day.”  Mary Ann- age 4</vt:lpstr>
      <vt:lpstr>“Love is when mommy sees daddy smelly and sweaty and still says he looks handsomer than Brad Pitt.”  Chris- Age 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kate.hormell</cp:lastModifiedBy>
  <cp:revision>54</cp:revision>
  <dcterms:created xsi:type="dcterms:W3CDTF">2008-11-02T19:12:31Z</dcterms:created>
  <dcterms:modified xsi:type="dcterms:W3CDTF">2017-02-15T16:19:44Z</dcterms:modified>
</cp:coreProperties>
</file>