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3" r:id="rId12"/>
    <p:sldId id="281" r:id="rId13"/>
    <p:sldId id="274" r:id="rId14"/>
    <p:sldId id="275" r:id="rId15"/>
    <p:sldId id="276" r:id="rId16"/>
    <p:sldId id="282" r:id="rId17"/>
    <p:sldId id="283" r:id="rId18"/>
    <p:sldId id="284" r:id="rId19"/>
    <p:sldId id="286" r:id="rId20"/>
    <p:sldId id="287" r:id="rId21"/>
    <p:sldId id="285" r:id="rId22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D2D"/>
    <a:srgbClr val="FF860D"/>
    <a:srgbClr val="FF9933"/>
    <a:srgbClr val="FF3300"/>
    <a:srgbClr val="FF0000"/>
    <a:srgbClr val="F20000"/>
    <a:srgbClr val="FFFF9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456" y="78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EB7905-90C2-4FCD-8EEE-4295E1453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5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5A0C4-6169-4165-AC18-9F2E9410E781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9593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AD31C6-6439-410E-8278-8A46F3972D20}" type="slidenum">
              <a:rPr lang="en-US"/>
              <a:pPr/>
              <a:t>10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827510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7FBE95-90CF-43E9-BE01-DCC35C8F4B22}" type="slidenum">
              <a:rPr lang="en-US"/>
              <a:pPr/>
              <a:t>11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6964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C5438-AC92-43EC-8AFD-E7565A28015E}" type="slidenum">
              <a:rPr lang="en-US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99992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CE0BAA-05F4-43A4-9BC1-6B41BBA7FDAA}" type="slidenum">
              <a:rPr lang="en-US"/>
              <a:pPr/>
              <a:t>13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7157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680D5-9150-44CB-9F58-D15374725519}" type="slidenum">
              <a:rPr lang="en-US"/>
              <a:pPr/>
              <a:t>14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4447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DC68-DF40-4597-9BEC-E2C09B490657}" type="slidenum">
              <a:rPr lang="en-US"/>
              <a:pPr/>
              <a:t>15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3988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3CCE6-D1D4-45D5-8852-08EC55110237}" type="slidenum">
              <a:rPr lang="en-US"/>
              <a:pPr/>
              <a:t>16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68725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B2A62-FD52-4BE0-BFAF-0BB12D4073E4}" type="slidenum">
              <a:rPr lang="en-US"/>
              <a:pPr/>
              <a:t>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93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6B9974-AD6D-4341-97EA-2AEBAD67FA19}" type="slidenum">
              <a:rPr lang="en-US"/>
              <a:pPr/>
              <a:t>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56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97181-B364-4E7A-B230-0059EF2E52D9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3481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5AFFCF-F49E-4E5C-9933-F41D24ADD776}" type="slidenum">
              <a:rPr lang="en-US"/>
              <a:pPr/>
              <a:t>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3445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8E9AC0-6126-420A-91CD-6651E5A6C6F9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06102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0E5A3F-E02B-4B4D-BDE9-21D7DE244C32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3127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6AFF3-E939-4F3B-BB2D-2DE8203E51C8}" type="slidenum">
              <a:rPr lang="en-US"/>
              <a:pPr/>
              <a:t>8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7911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92083D-326F-4436-8003-2C30AC39E770}" type="slidenum">
              <a:rPr lang="en-US"/>
              <a:pPr/>
              <a:t>9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4332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31CF6-4F37-4558-B035-ACD28E3AC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D4E6A-FA10-40D8-B689-43E8A4520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23F98-B706-4D47-A680-749784D6D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F518F-1D08-42CB-AB12-EF19B1EF4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783FE-922F-42A7-B401-515F6605D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FACC8-1A76-4C7A-A74E-24F279F8C1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5A7650-A6C0-4699-A893-070CD5DFD3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C4B270-23F2-4E61-B618-9E6A2EEBE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4E742B-6111-4E83-9644-55F8624357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553B5-ED32-448D-84DD-3356EE786B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9370A7-D003-4E82-806C-45ADAB8A66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7BAFF"/>
            </a:gs>
            <a:gs pos="100000">
              <a:srgbClr val="66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78663"/>
            <a:ext cx="31845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7078663"/>
            <a:ext cx="234632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196A3424-3F09-4B96-8E96-9CE42E3DE0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cs typeface="+mn-cs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8100" y="334963"/>
            <a:ext cx="9982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  <a:defRPr/>
            </a:pPr>
            <a:r>
              <a:rPr lang="en-US" sz="10000" b="1">
                <a:latin typeface="Comic Sans MS" pitchFamily="1" charset="0"/>
              </a:rPr>
              <a:t>Safety Guidelines and Safe Work Habits</a:t>
            </a:r>
            <a:endParaRPr lang="en-US" sz="11500" b="1">
              <a:latin typeface="Comic Sans MS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9100" y="206375"/>
            <a:ext cx="9220200" cy="11969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5500" b="1"/>
              <a:t>To help prevent </a:t>
            </a:r>
            <a:r>
              <a:rPr lang="en-US" sz="7000" b="1" u="sng">
                <a:latin typeface="CK Grafitti" pitchFamily="1" charset="0"/>
              </a:rPr>
              <a:t>FIRES</a:t>
            </a:r>
            <a:r>
              <a:rPr lang="en-US" sz="5500" b="1"/>
              <a:t>:</a:t>
            </a:r>
            <a:endParaRPr lang="en-US" sz="500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" y="3962400"/>
            <a:ext cx="952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2. </a:t>
            </a:r>
            <a:r>
              <a:rPr lang="en-US" sz="3500"/>
              <a:t>Never put </a:t>
            </a:r>
            <a:r>
              <a:rPr lang="en-US" sz="3500" b="1" u="sng">
                <a:latin typeface="Comic Sans MS" pitchFamily="1" charset="0"/>
              </a:rPr>
              <a:t>PAPER</a:t>
            </a:r>
            <a:r>
              <a:rPr lang="en-US" sz="3500"/>
              <a:t> </a:t>
            </a:r>
            <a:r>
              <a:rPr lang="en-US" sz="3500" b="1" u="sng">
                <a:latin typeface="Comic Sans MS" pitchFamily="1" charset="0"/>
              </a:rPr>
              <a:t>TOWELS</a:t>
            </a:r>
            <a:r>
              <a:rPr lang="en-US" sz="3500"/>
              <a:t> on the range.</a:t>
            </a:r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2400" y="4876800"/>
            <a:ext cx="952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3. Watch your </a:t>
            </a:r>
            <a:r>
              <a:rPr lang="en-US" sz="4000" b="1" u="sng">
                <a:latin typeface="Comic Sans MS" pitchFamily="1" charset="0"/>
              </a:rPr>
              <a:t>STOVE</a:t>
            </a:r>
            <a:r>
              <a:rPr lang="en-US" sz="4000"/>
              <a:t> carefully.</a:t>
            </a:r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" y="1497013"/>
            <a:ext cx="9906000" cy="2257425"/>
            <a:chOff x="96" y="943"/>
            <a:chExt cx="6240" cy="1422"/>
          </a:xfrm>
        </p:grpSpPr>
        <p:sp>
          <p:nvSpPr>
            <p:cNvPr id="18439" name="Text Box 3"/>
            <p:cNvSpPr txBox="1">
              <a:spLocks noChangeArrowheads="1"/>
            </p:cNvSpPr>
            <p:nvPr/>
          </p:nvSpPr>
          <p:spPr bwMode="auto">
            <a:xfrm>
              <a:off x="96" y="943"/>
              <a:ext cx="6240" cy="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  <a:buFontTx/>
                <a:buAutoNum type="arabicPeriod"/>
              </a:pPr>
              <a:r>
                <a:rPr lang="en-US" sz="4000"/>
                <a:t> </a:t>
              </a:r>
              <a:r>
                <a:rPr lang="en-US" sz="3500"/>
                <a:t>Keep all </a:t>
              </a:r>
              <a:r>
                <a:rPr lang="en-US" sz="3500" b="1" u="sng">
                  <a:latin typeface="Comic Sans MS" pitchFamily="1" charset="0"/>
                </a:rPr>
                <a:t>FLAMMABLE OBJECTS</a:t>
              </a:r>
              <a:r>
                <a:rPr lang="en-US" sz="4000"/>
                <a:t> </a:t>
              </a:r>
              <a:r>
                <a:rPr lang="en-US" sz="3500"/>
                <a:t>away from direct heat.</a:t>
              </a:r>
              <a:endParaRPr lang="en-US"/>
            </a:p>
          </p:txBody>
        </p:sp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84" y="1440"/>
              <a:ext cx="1436" cy="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52400" y="6019800"/>
            <a:ext cx="952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4. In case of a fire, you need to treat it according to the </a:t>
            </a:r>
            <a:r>
              <a:rPr lang="en-US" sz="3500" b="1" u="sng">
                <a:latin typeface="Comic Sans MS" pitchFamily="1" charset="0"/>
              </a:rPr>
              <a:t>FIRE REGULATIONS</a:t>
            </a:r>
            <a:r>
              <a:rPr lang="en-US" sz="400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6" grpId="0"/>
      <p:bldP spid="18437" grpId="0"/>
      <p:bldP spid="184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" y="457200"/>
            <a:ext cx="9601200" cy="7086600"/>
            <a:chOff x="96" y="288"/>
            <a:chExt cx="6048" cy="4464"/>
          </a:xfrm>
        </p:grpSpPr>
        <p:sp>
          <p:nvSpPr>
            <p:cNvPr id="19460" name="Text Box 3"/>
            <p:cNvSpPr txBox="1">
              <a:spLocks noChangeArrowheads="1"/>
            </p:cNvSpPr>
            <p:nvPr/>
          </p:nvSpPr>
          <p:spPr bwMode="auto">
            <a:xfrm>
              <a:off x="96" y="288"/>
              <a:ext cx="6048" cy="2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742950" indent="-742950" defTabSz="1019175">
                <a:spcBef>
                  <a:spcPct val="50000"/>
                </a:spcBef>
                <a:buFontTx/>
                <a:buAutoNum type="arabicPeriod" startAt="5"/>
              </a:pPr>
              <a:r>
                <a:rPr lang="en-US" sz="4000"/>
                <a:t>If it is a grease fire:</a:t>
              </a:r>
            </a:p>
            <a:p>
              <a:pPr marL="1200150" lvl="1" indent="-742950" defTabSz="1019175">
                <a:spcBef>
                  <a:spcPct val="50000"/>
                </a:spcBef>
                <a:buFontTx/>
                <a:buAutoNum type="alphaLcPeriod"/>
              </a:pPr>
              <a:r>
                <a:rPr lang="en-US" sz="4000"/>
                <a:t>Put a </a:t>
              </a:r>
              <a:r>
                <a:rPr lang="en-US" sz="4000" b="1" u="sng">
                  <a:latin typeface="Comic Sans MS" pitchFamily="1" charset="0"/>
                </a:rPr>
                <a:t>LID</a:t>
              </a:r>
              <a:r>
                <a:rPr lang="en-US" sz="4000"/>
                <a:t> on it</a:t>
              </a:r>
            </a:p>
            <a:p>
              <a:pPr marL="1200150" lvl="1" indent="-742950" defTabSz="1019175">
                <a:spcBef>
                  <a:spcPct val="50000"/>
                </a:spcBef>
                <a:buFontTx/>
                <a:buAutoNum type="alphaLcPeriod"/>
              </a:pPr>
              <a:r>
                <a:rPr lang="en-US" sz="4000"/>
                <a:t>Pour </a:t>
              </a:r>
              <a:r>
                <a:rPr lang="en-US" sz="4000" b="1" u="sng">
                  <a:latin typeface="Comic Sans MS" pitchFamily="1" charset="0"/>
                </a:rPr>
                <a:t>BAKING SODA </a:t>
              </a:r>
              <a:r>
                <a:rPr lang="en-US" sz="4000"/>
                <a:t>on it</a:t>
              </a:r>
            </a:p>
            <a:p>
              <a:pPr marL="1200150" lvl="1" indent="-742950" defTabSz="1019175">
                <a:spcBef>
                  <a:spcPct val="50000"/>
                </a:spcBef>
                <a:buFontTx/>
                <a:buAutoNum type="alphaLcPeriod"/>
              </a:pPr>
              <a:r>
                <a:rPr lang="en-US" sz="4000"/>
                <a:t>Use a fire </a:t>
              </a:r>
              <a:r>
                <a:rPr lang="en-US" sz="4000" b="1" u="sng">
                  <a:latin typeface="Comic Sans MS" pitchFamily="1" charset="0"/>
                </a:rPr>
                <a:t>EXTINGUISHER</a:t>
              </a:r>
            </a:p>
          </p:txBody>
        </p:sp>
        <p:pic>
          <p:nvPicPr>
            <p:cNvPr id="19461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2928"/>
              <a:ext cx="1824" cy="1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92" y="2593"/>
              <a:ext cx="1904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962400"/>
            <a:ext cx="297815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52400" y="381000"/>
            <a:ext cx="9525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defTabSz="1019175">
              <a:spcBef>
                <a:spcPct val="50000"/>
              </a:spcBef>
              <a:buFontTx/>
              <a:buAutoNum type="arabicPeriod" startAt="6"/>
            </a:pPr>
            <a:r>
              <a:rPr lang="en-US" sz="4000"/>
              <a:t>Do </a:t>
            </a:r>
            <a:r>
              <a:rPr lang="en-US" sz="4000" b="1" u="sng"/>
              <a:t>NOT</a:t>
            </a:r>
            <a:r>
              <a:rPr lang="en-US" sz="4000"/>
              <a:t> ever use:</a:t>
            </a:r>
          </a:p>
          <a:p>
            <a:pPr marL="914400" lvl="1" indent="-457200" defTabSz="1019175">
              <a:spcBef>
                <a:spcPct val="50000"/>
              </a:spcBef>
              <a:buFontTx/>
              <a:buAutoNum type="alphaLcPeriod"/>
            </a:pPr>
            <a:r>
              <a:rPr lang="en-US" sz="4000"/>
              <a:t>Water</a:t>
            </a:r>
          </a:p>
          <a:p>
            <a:pPr marL="914400" lvl="1" indent="-457200" defTabSz="1019175">
              <a:spcBef>
                <a:spcPct val="50000"/>
              </a:spcBef>
              <a:buFontTx/>
              <a:buAutoNum type="alphaLcPeriod"/>
            </a:pPr>
            <a:r>
              <a:rPr lang="en-US" sz="4000"/>
              <a:t>Sugar</a:t>
            </a:r>
          </a:p>
          <a:p>
            <a:pPr marL="914400" lvl="1" indent="-457200" defTabSz="1019175">
              <a:spcBef>
                <a:spcPct val="50000"/>
              </a:spcBef>
              <a:buFontTx/>
              <a:buAutoNum type="alphaLcPeriod"/>
            </a:pPr>
            <a:r>
              <a:rPr lang="en-US" sz="4000"/>
              <a:t>Flour</a:t>
            </a:r>
          </a:p>
        </p:txBody>
      </p:sp>
      <p:pic>
        <p:nvPicPr>
          <p:cNvPr id="20483" name="Picture 8"/>
          <p:cNvPicPr>
            <a:picLocks noChangeAspect="1" noChangeArrowheads="1"/>
          </p:cNvPicPr>
          <p:nvPr/>
        </p:nvPicPr>
        <p:blipFill>
          <a:blip r:embed="rId4" cstate="print"/>
          <a:srcRect l="3455" t="21661" r="3455" b="4224"/>
          <a:stretch>
            <a:fillRect/>
          </a:stretch>
        </p:blipFill>
        <p:spPr bwMode="auto">
          <a:xfrm>
            <a:off x="4876800" y="2971800"/>
            <a:ext cx="41148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83050" y="4267200"/>
            <a:ext cx="19367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8" descr="flour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1790700"/>
            <a:ext cx="1905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&quot;No&quot; Symbol 9"/>
          <p:cNvSpPr/>
          <p:nvPr/>
        </p:nvSpPr>
        <p:spPr bwMode="auto">
          <a:xfrm>
            <a:off x="3505200" y="838200"/>
            <a:ext cx="6096000" cy="6553200"/>
          </a:xfrm>
          <a:prstGeom prst="noSmoking">
            <a:avLst>
              <a:gd name="adj" fmla="val 629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019175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9601200" cy="595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defTabSz="1019175">
              <a:spcBef>
                <a:spcPct val="50000"/>
              </a:spcBef>
            </a:pPr>
            <a:r>
              <a:rPr lang="en-US" sz="5500" b="1">
                <a:latin typeface="Comic Sans MS" pitchFamily="1" charset="0"/>
              </a:rPr>
              <a:t>Cleaning and the supplies that you use to clean are a very important part of a safe work environment.  (It also helps to prevent an invasion of insects and rodents….GROSS!)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52400" y="381000"/>
            <a:ext cx="960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  <a:buFontTx/>
              <a:buAutoNum type="arabicPeriod"/>
            </a:pPr>
            <a:r>
              <a:rPr lang="en-US" sz="4000"/>
              <a:t>You should keep all </a:t>
            </a:r>
            <a:r>
              <a:rPr lang="en-US" sz="5000" b="1" u="sng">
                <a:latin typeface="Comic Sans MS" pitchFamily="1" charset="0"/>
              </a:rPr>
              <a:t>SURFACES</a:t>
            </a:r>
            <a:r>
              <a:rPr lang="en-US" sz="4000"/>
              <a:t> 		and 	</a:t>
            </a:r>
            <a:r>
              <a:rPr lang="en-US" sz="5000" b="1" u="sng">
                <a:latin typeface="Comic Sans MS" pitchFamily="1" charset="0"/>
              </a:rPr>
              <a:t>EQUIPMENT</a:t>
            </a:r>
            <a:r>
              <a:rPr lang="en-US" sz="4000"/>
              <a:t> clean.  </a:t>
            </a:r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2327275"/>
            <a:ext cx="9601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2. Wash the counter with a 				</a:t>
            </a:r>
            <a:r>
              <a:rPr lang="en-US" sz="5000" b="1" u="sng">
                <a:latin typeface="Comic Sans MS" pitchFamily="1" charset="0"/>
              </a:rPr>
              <a:t>DISINFECTANT</a:t>
            </a:r>
            <a:r>
              <a:rPr lang="en-US" sz="4000"/>
              <a:t> before you 		begin to cook.  </a:t>
            </a:r>
            <a:endParaRPr 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2400" y="4937125"/>
            <a:ext cx="96012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3. Clean </a:t>
            </a:r>
            <a:r>
              <a:rPr lang="en-US" sz="5000" b="1" u="sng">
                <a:latin typeface="Comic Sans MS" pitchFamily="1" charset="0"/>
              </a:rPr>
              <a:t>AS</a:t>
            </a:r>
            <a:r>
              <a:rPr lang="en-US" sz="5000" b="1">
                <a:latin typeface="Comic Sans MS" pitchFamily="1" charset="0"/>
              </a:rPr>
              <a:t> </a:t>
            </a:r>
            <a:r>
              <a:rPr lang="en-US" sz="5000" b="1" u="sng">
                <a:latin typeface="Comic Sans MS" pitchFamily="1" charset="0"/>
              </a:rPr>
              <a:t>YOU</a:t>
            </a:r>
            <a:r>
              <a:rPr lang="en-US" sz="5000" b="1">
                <a:latin typeface="Comic Sans MS" pitchFamily="1" charset="0"/>
              </a:rPr>
              <a:t> </a:t>
            </a:r>
            <a:r>
              <a:rPr lang="en-US" sz="5000" b="1" u="sng">
                <a:latin typeface="Comic Sans MS" pitchFamily="1" charset="0"/>
              </a:rPr>
              <a:t>GO</a:t>
            </a:r>
            <a:r>
              <a:rPr lang="en-US" sz="4000"/>
              <a:t>.  It will keep 		the area clean and will make 		the clean-up much easier. 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  <p:bldP spid="2150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960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4. To properly wash dishes:</a:t>
            </a:r>
            <a:endParaRPr lang="en-US"/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73088" y="1066800"/>
            <a:ext cx="92805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3500" b="1">
                <a:latin typeface="Comic Sans MS" pitchFamily="1" charset="0"/>
              </a:rPr>
              <a:t>a. </a:t>
            </a:r>
            <a:r>
              <a:rPr lang="en-US" sz="3500" b="1" u="sng">
                <a:latin typeface="Comic Sans MS" pitchFamily="1" charset="0"/>
              </a:rPr>
              <a:t>Throw away or rinse any food left on </a:t>
            </a:r>
            <a:r>
              <a:rPr lang="en-US" sz="3500" b="1">
                <a:latin typeface="Comic Sans MS" pitchFamily="1" charset="0"/>
              </a:rPr>
              <a:t>	</a:t>
            </a:r>
            <a:r>
              <a:rPr lang="en-US" sz="3500" b="1" u="sng">
                <a:latin typeface="Comic Sans MS" pitchFamily="1" charset="0"/>
              </a:rPr>
              <a:t>dishes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573088" y="2665413"/>
            <a:ext cx="9280525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3500" b="1">
                <a:latin typeface="Comic Sans MS" pitchFamily="1" charset="0"/>
              </a:rPr>
              <a:t>b. </a:t>
            </a:r>
            <a:r>
              <a:rPr lang="en-US" sz="3500" b="1" u="sng">
                <a:latin typeface="Comic Sans MS" pitchFamily="1" charset="0"/>
              </a:rPr>
              <a:t>Fill one sink with hot soapy water</a:t>
            </a:r>
          </a:p>
        </p:txBody>
      </p:sp>
      <p:sp>
        <p:nvSpPr>
          <p:cNvPr id="23557" name="Text Box 7"/>
          <p:cNvSpPr txBox="1">
            <a:spLocks noChangeArrowheads="1"/>
          </p:cNvSpPr>
          <p:nvPr/>
        </p:nvSpPr>
        <p:spPr bwMode="auto">
          <a:xfrm>
            <a:off x="573088" y="3725863"/>
            <a:ext cx="928052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3500" b="1">
                <a:latin typeface="Comic Sans MS" pitchFamily="1" charset="0"/>
              </a:rPr>
              <a:t>c. </a:t>
            </a:r>
            <a:r>
              <a:rPr lang="en-US" sz="3500" b="1" u="sng">
                <a:latin typeface="Comic Sans MS" pitchFamily="1" charset="0"/>
              </a:rPr>
              <a:t>Fill the other sink with plain hot water</a:t>
            </a:r>
          </a:p>
        </p:txBody>
      </p:sp>
      <p:sp>
        <p:nvSpPr>
          <p:cNvPr id="23558" name="Text Box 8"/>
          <p:cNvSpPr txBox="1">
            <a:spLocks noChangeArrowheads="1"/>
          </p:cNvSpPr>
          <p:nvPr/>
        </p:nvSpPr>
        <p:spPr bwMode="auto">
          <a:xfrm>
            <a:off x="533400" y="4786313"/>
            <a:ext cx="990600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3500" b="1">
                <a:latin typeface="Comic Sans MS" pitchFamily="1" charset="0"/>
              </a:rPr>
              <a:t>d. </a:t>
            </a:r>
            <a:r>
              <a:rPr lang="en-US" sz="3500" b="1" u="sng">
                <a:latin typeface="Comic Sans MS" pitchFamily="1" charset="0"/>
              </a:rPr>
              <a:t>Wash dishes in soapy water, then rinse </a:t>
            </a:r>
            <a:r>
              <a:rPr lang="en-US" sz="3500" b="1">
                <a:latin typeface="Comic Sans MS" pitchFamily="1" charset="0"/>
              </a:rPr>
              <a:t>	</a:t>
            </a:r>
            <a:r>
              <a:rPr lang="en-US" sz="3500" b="1" u="sng">
                <a:latin typeface="Comic Sans MS" pitchFamily="1" charset="0"/>
              </a:rPr>
              <a:t>all soap away in the plain hot water</a:t>
            </a:r>
          </a:p>
        </p:txBody>
      </p: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533400" y="6384925"/>
            <a:ext cx="9906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3500" b="1">
                <a:latin typeface="Comic Sans MS" pitchFamily="1" charset="0"/>
              </a:rPr>
              <a:t>e. </a:t>
            </a:r>
            <a:r>
              <a:rPr lang="en-US" sz="3500" b="1" u="sng">
                <a:latin typeface="Comic Sans MS" pitchFamily="1" charset="0"/>
              </a:rPr>
              <a:t>Place dishes in dish rack or dry with a </a:t>
            </a:r>
            <a:r>
              <a:rPr lang="en-US" sz="3500" b="1">
                <a:latin typeface="Comic Sans MS" pitchFamily="1" charset="0"/>
              </a:rPr>
              <a:t>	</a:t>
            </a:r>
            <a:r>
              <a:rPr lang="en-US" sz="3500" b="1" u="sng">
                <a:latin typeface="Comic Sans MS" pitchFamily="1" charset="0"/>
              </a:rPr>
              <a:t>clean towel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381000"/>
            <a:ext cx="9601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/>
              <a:t>5. When you are doing the final clean-up, 	you should wash the dishes in the 		following order:  </a:t>
            </a:r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166813" y="2209800"/>
            <a:ext cx="8686800" cy="1130300"/>
            <a:chOff x="735" y="1392"/>
            <a:chExt cx="5472" cy="712"/>
          </a:xfrm>
        </p:grpSpPr>
        <p:sp>
          <p:nvSpPr>
            <p:cNvPr id="24592" name="Text Box 5"/>
            <p:cNvSpPr txBox="1">
              <a:spLocks noChangeArrowheads="1"/>
            </p:cNvSpPr>
            <p:nvPr/>
          </p:nvSpPr>
          <p:spPr bwMode="auto">
            <a:xfrm>
              <a:off x="735" y="1516"/>
              <a:ext cx="5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 b="1">
                  <a:latin typeface="Comic Sans MS" pitchFamily="1" charset="0"/>
                </a:rPr>
                <a:t>a. </a:t>
              </a:r>
              <a:r>
                <a:rPr lang="en-US" sz="4000" b="1" u="sng">
                  <a:latin typeface="Comic Sans MS" pitchFamily="1" charset="0"/>
                </a:rPr>
                <a:t>Glassware</a:t>
              </a:r>
              <a:endParaRPr lang="en-US" b="1" u="sng">
                <a:latin typeface="Comic Sans MS" pitchFamily="1" charset="0"/>
              </a:endParaRPr>
            </a:p>
          </p:txBody>
        </p:sp>
        <p:pic>
          <p:nvPicPr>
            <p:cNvPr id="24593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72" y="1392"/>
              <a:ext cx="952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166813" y="3276600"/>
            <a:ext cx="8686800" cy="1206500"/>
            <a:chOff x="735" y="2064"/>
            <a:chExt cx="5472" cy="760"/>
          </a:xfrm>
        </p:grpSpPr>
        <p:sp>
          <p:nvSpPr>
            <p:cNvPr id="24590" name="Text Box 6"/>
            <p:cNvSpPr txBox="1">
              <a:spLocks noChangeArrowheads="1"/>
            </p:cNvSpPr>
            <p:nvPr/>
          </p:nvSpPr>
          <p:spPr bwMode="auto">
            <a:xfrm>
              <a:off x="735" y="2150"/>
              <a:ext cx="5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 b="1">
                  <a:latin typeface="Comic Sans MS" pitchFamily="1" charset="0"/>
                </a:rPr>
                <a:t>b. </a:t>
              </a:r>
              <a:r>
                <a:rPr lang="en-US" sz="4000" b="1" u="sng">
                  <a:latin typeface="Comic Sans MS" pitchFamily="1" charset="0"/>
                </a:rPr>
                <a:t>Silverware/Flatware</a:t>
              </a:r>
              <a:endParaRPr lang="en-US" b="1" u="sng">
                <a:latin typeface="Comic Sans MS" pitchFamily="1" charset="0"/>
              </a:endParaRPr>
            </a:p>
          </p:txBody>
        </p:sp>
        <p:pic>
          <p:nvPicPr>
            <p:cNvPr id="24591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04" y="2064"/>
              <a:ext cx="976" cy="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166813" y="4156075"/>
            <a:ext cx="8686800" cy="1397000"/>
            <a:chOff x="735" y="2618"/>
            <a:chExt cx="5472" cy="880"/>
          </a:xfrm>
        </p:grpSpPr>
        <p:sp>
          <p:nvSpPr>
            <p:cNvPr id="24588" name="Text Box 7"/>
            <p:cNvSpPr txBox="1">
              <a:spLocks noChangeArrowheads="1"/>
            </p:cNvSpPr>
            <p:nvPr/>
          </p:nvSpPr>
          <p:spPr bwMode="auto">
            <a:xfrm>
              <a:off x="735" y="2774"/>
              <a:ext cx="54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 b="1">
                  <a:latin typeface="Comic Sans MS" pitchFamily="1" charset="0"/>
                </a:rPr>
                <a:t>c. </a:t>
              </a:r>
              <a:r>
                <a:rPr lang="en-US" sz="4000" b="1" u="sng">
                  <a:latin typeface="Comic Sans MS" pitchFamily="1" charset="0"/>
                </a:rPr>
                <a:t>Dishware</a:t>
              </a:r>
              <a:endParaRPr lang="en-US" b="1" u="sng">
                <a:latin typeface="Comic Sans MS" pitchFamily="1" charset="0"/>
              </a:endParaRPr>
            </a:p>
          </p:txBody>
        </p:sp>
        <p:pic>
          <p:nvPicPr>
            <p:cNvPr id="24589" name="Picture 1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6" y="2618"/>
              <a:ext cx="664" cy="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166813" y="5394325"/>
            <a:ext cx="9272587" cy="1146175"/>
            <a:chOff x="735" y="3398"/>
            <a:chExt cx="5841" cy="722"/>
          </a:xfrm>
        </p:grpSpPr>
        <p:sp>
          <p:nvSpPr>
            <p:cNvPr id="24586" name="Text Box 8"/>
            <p:cNvSpPr txBox="1">
              <a:spLocks noChangeArrowheads="1"/>
            </p:cNvSpPr>
            <p:nvPr/>
          </p:nvSpPr>
          <p:spPr bwMode="auto">
            <a:xfrm>
              <a:off x="735" y="3398"/>
              <a:ext cx="584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 b="1">
                  <a:latin typeface="Comic Sans MS" pitchFamily="1" charset="0"/>
                </a:rPr>
                <a:t>d. </a:t>
              </a:r>
              <a:r>
                <a:rPr lang="en-US" sz="4000" b="1" u="sng">
                  <a:latin typeface="Comic Sans MS" pitchFamily="1" charset="0"/>
                </a:rPr>
                <a:t>Kitchen Tools</a:t>
              </a:r>
              <a:endParaRPr lang="en-US" b="1" u="sng">
                <a:latin typeface="Comic Sans MS" pitchFamily="1" charset="0"/>
              </a:endParaRPr>
            </a:p>
          </p:txBody>
        </p:sp>
        <p:pic>
          <p:nvPicPr>
            <p:cNvPr id="24587" name="Picture 1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840" y="3408"/>
              <a:ext cx="968" cy="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166813" y="6019800"/>
            <a:ext cx="9272587" cy="1524000"/>
            <a:chOff x="735" y="3792"/>
            <a:chExt cx="5841" cy="960"/>
          </a:xfrm>
        </p:grpSpPr>
        <p:sp>
          <p:nvSpPr>
            <p:cNvPr id="24584" name="Text Box 9"/>
            <p:cNvSpPr txBox="1">
              <a:spLocks noChangeArrowheads="1"/>
            </p:cNvSpPr>
            <p:nvPr/>
          </p:nvSpPr>
          <p:spPr bwMode="auto">
            <a:xfrm>
              <a:off x="735" y="4022"/>
              <a:ext cx="584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 b="1">
                  <a:latin typeface="Comic Sans MS" pitchFamily="1" charset="0"/>
                </a:rPr>
                <a:t>e. </a:t>
              </a:r>
              <a:r>
                <a:rPr lang="en-US" sz="4000" b="1" u="sng">
                  <a:latin typeface="Comic Sans MS" pitchFamily="1" charset="0"/>
                </a:rPr>
                <a:t>Pots and Pans</a:t>
              </a:r>
              <a:endParaRPr lang="en-US" b="1" u="sng">
                <a:latin typeface="Comic Sans MS" pitchFamily="1" charset="0"/>
              </a:endParaRPr>
            </a:p>
          </p:txBody>
        </p:sp>
        <p:pic>
          <p:nvPicPr>
            <p:cNvPr id="24585" name="Picture 14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992" y="3792"/>
              <a:ext cx="120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 Borne Illnesses and Prevention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borne illnesses result from eating contaminated foods</a:t>
            </a:r>
          </a:p>
          <a:p>
            <a:r>
              <a:rPr lang="en-US" dirty="0" smtClean="0"/>
              <a:t>Bacteria grows with TIME, FOOD, MOISTURE and WARMTH</a:t>
            </a:r>
          </a:p>
          <a:p>
            <a:r>
              <a:rPr lang="en-US" dirty="0" smtClean="0"/>
              <a:t>Do not buy bulging cans</a:t>
            </a:r>
          </a:p>
          <a:p>
            <a:r>
              <a:rPr lang="en-US" dirty="0" smtClean="0"/>
              <a:t>Frequently clean and sanitize hands and work surfaces</a:t>
            </a:r>
          </a:p>
          <a:p>
            <a:r>
              <a:rPr lang="en-US" dirty="0" smtClean="0"/>
              <a:t>WHEN IN DOUBT, THROW IT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38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Borne Illnesses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Salmonella- Chicken, poultry, eggs</a:t>
            </a:r>
          </a:p>
          <a:p>
            <a:r>
              <a:rPr lang="en-US" dirty="0" smtClean="0"/>
              <a:t>E-Coli- Ground beef</a:t>
            </a:r>
          </a:p>
          <a:p>
            <a:r>
              <a:rPr lang="en-US" dirty="0" smtClean="0"/>
              <a:t>Botulism- Improperly canned foods</a:t>
            </a:r>
          </a:p>
          <a:p>
            <a:r>
              <a:rPr lang="en-US" dirty="0" smtClean="0"/>
              <a:t>Hepatitis A- Not washing hands (fecal matter)</a:t>
            </a:r>
          </a:p>
          <a:p>
            <a:r>
              <a:rPr lang="en-US" dirty="0" smtClean="0"/>
              <a:t>Campylobacter- unpasteurized dairy products</a:t>
            </a:r>
          </a:p>
          <a:p>
            <a:r>
              <a:rPr lang="en-US" dirty="0" smtClean="0"/>
              <a:t>Staphylococcus (Staph)- Human mucous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44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and Thawing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should be COLDER than 41* or HOTTER than 135*</a:t>
            </a:r>
          </a:p>
          <a:p>
            <a:r>
              <a:rPr lang="en-US" dirty="0" smtClean="0"/>
              <a:t>Raw meat, poultry and seafood should be in sealed containers away from fresh foods</a:t>
            </a:r>
          </a:p>
          <a:p>
            <a:r>
              <a:rPr lang="en-US" dirty="0" smtClean="0"/>
              <a:t>Thaw in fridge, under cool running water or in microwave if cooking immediately. NEVER thaw at room temperature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5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20000"/>
            </a:gs>
            <a:gs pos="100000">
              <a:srgbClr val="B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19100" y="304800"/>
            <a:ext cx="9220200" cy="13493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5000" b="1"/>
              <a:t>To avoid </a:t>
            </a:r>
            <a:r>
              <a:rPr lang="en-US" sz="8000" b="1" u="sng">
                <a:latin typeface="CK BowlARama" pitchFamily="1" charset="0"/>
              </a:rPr>
              <a:t>CUTS</a:t>
            </a:r>
            <a:r>
              <a:rPr lang="en-US" sz="5000"/>
              <a:t>: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1600200"/>
            <a:ext cx="9601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  <a:buFontTx/>
              <a:buAutoNum type="arabicPeriod"/>
            </a:pPr>
            <a:r>
              <a:rPr lang="en-US" sz="4000">
                <a:solidFill>
                  <a:schemeClr val="bg1"/>
                </a:solidFill>
              </a:rPr>
              <a:t> Use </a:t>
            </a:r>
            <a:r>
              <a:rPr lang="en-US" sz="5000" b="1" u="sng">
                <a:solidFill>
                  <a:schemeClr val="bg1"/>
                </a:solidFill>
                <a:latin typeface="Comic Sans MS" pitchFamily="1" charset="0"/>
              </a:rPr>
              <a:t>SHARP</a:t>
            </a:r>
            <a:r>
              <a:rPr lang="en-US" sz="4000">
                <a:solidFill>
                  <a:schemeClr val="bg1"/>
                </a:solidFill>
              </a:rPr>
              <a:t> knives rather than dull 	ones.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3241675"/>
            <a:ext cx="952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2. Do not put knives in a </a:t>
            </a:r>
            <a:r>
              <a:rPr lang="en-US" sz="5000" b="1" u="sng">
                <a:solidFill>
                  <a:schemeClr val="bg1"/>
                </a:solidFill>
                <a:latin typeface="Comic Sans MS" pitchFamily="1" charset="0"/>
              </a:rPr>
              <a:t>DRAWER</a:t>
            </a:r>
            <a:r>
              <a:rPr lang="en-US" sz="4000">
                <a:solidFill>
                  <a:schemeClr val="bg1"/>
                </a:solidFill>
              </a:rPr>
              <a:t> full 	of knives.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5146675"/>
            <a:ext cx="9525000" cy="2484438"/>
            <a:chOff x="96" y="3242"/>
            <a:chExt cx="6000" cy="1565"/>
          </a:xfrm>
        </p:grpSpPr>
        <p:sp>
          <p:nvSpPr>
            <p:cNvPr id="8198" name="Text Box 5"/>
            <p:cNvSpPr txBox="1">
              <a:spLocks noChangeArrowheads="1"/>
            </p:cNvSpPr>
            <p:nvPr/>
          </p:nvSpPr>
          <p:spPr bwMode="auto">
            <a:xfrm>
              <a:off x="96" y="3242"/>
              <a:ext cx="6000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</a:rPr>
                <a:t>3. Store knives in a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KNIFE</a:t>
              </a:r>
              <a:r>
                <a:rPr lang="en-US" sz="5000" b="1">
                  <a:solidFill>
                    <a:schemeClr val="bg1"/>
                  </a:solidFill>
                  <a:latin typeface="Comic Sans MS" pitchFamily="1" charset="0"/>
                </a:rPr>
                <a:t>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BLOCK</a:t>
              </a:r>
              <a:r>
                <a:rPr lang="en-US" sz="4000">
                  <a:solidFill>
                    <a:schemeClr val="bg1"/>
                  </a:solidFill>
                </a:rPr>
                <a:t> 		or a knife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RACK</a:t>
              </a:r>
              <a:r>
                <a:rPr lang="en-US" sz="4000">
                  <a:solidFill>
                    <a:schemeClr val="bg1"/>
                  </a:solidFill>
                </a:rPr>
                <a:t>.</a:t>
              </a: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819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28" y="3888"/>
              <a:ext cx="1056" cy="9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5" grpId="0"/>
      <p:bldP spid="81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Danger zone: 41-135*</a:t>
            </a:r>
          </a:p>
          <a:p>
            <a:r>
              <a:rPr lang="en-US" dirty="0" smtClean="0"/>
              <a:t>Internal meat temperatures</a:t>
            </a:r>
          </a:p>
          <a:p>
            <a:pPr lvl="1"/>
            <a:r>
              <a:rPr lang="en-US" dirty="0" smtClean="0"/>
              <a:t>Seafood, whole pork veal or lamb: 145*</a:t>
            </a:r>
          </a:p>
          <a:p>
            <a:pPr lvl="1"/>
            <a:r>
              <a:rPr lang="en-US" dirty="0" smtClean="0"/>
              <a:t>All ground meats: 155*</a:t>
            </a:r>
          </a:p>
          <a:p>
            <a:pPr lvl="1"/>
            <a:r>
              <a:rPr lang="en-US" dirty="0" smtClean="0"/>
              <a:t>All poultry and reheating leftovers: 165*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Cross-contamination: Spreading bacteria from one surface to another</a:t>
            </a:r>
          </a:p>
          <a:p>
            <a:pPr lvl="1"/>
            <a:r>
              <a:rPr lang="en-US" dirty="0" smtClean="0"/>
              <a:t>How to prevent?</a:t>
            </a:r>
            <a:endParaRPr lang="en-US" dirty="0"/>
          </a:p>
          <a:p>
            <a:r>
              <a:rPr lang="en-US" dirty="0" smtClean="0"/>
              <a:t>FIFO: First in, first out</a:t>
            </a:r>
          </a:p>
          <a:p>
            <a:r>
              <a:rPr lang="en-US" dirty="0" err="1" smtClean="0"/>
              <a:t>Mise</a:t>
            </a:r>
            <a:r>
              <a:rPr lang="en-US" dirty="0" smtClean="0"/>
              <a:t> en place: Every thing has it’s place and every place has it’s thing</a:t>
            </a:r>
          </a:p>
          <a:p>
            <a:r>
              <a:rPr lang="en-US" dirty="0" smtClean="0"/>
              <a:t>Temperature Danger Zone: Where bacteria is most likely to grow 41-135*F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814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20000"/>
            </a:gs>
            <a:gs pos="100000">
              <a:srgbClr val="B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52400" y="60325"/>
            <a:ext cx="96012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4. Clean up any broken glass 				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IMMEDIATELY</a:t>
            </a:r>
            <a:r>
              <a:rPr lang="en-US" sz="4000" dirty="0">
                <a:solidFill>
                  <a:schemeClr val="bg1"/>
                </a:solidFill>
              </a:rPr>
              <a:t>; and wrap your 	hand in a 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WET</a:t>
            </a:r>
            <a:r>
              <a:rPr lang="en-US" sz="5000" b="1" dirty="0">
                <a:solidFill>
                  <a:schemeClr val="bg1"/>
                </a:solidFill>
                <a:latin typeface="Comic Sans MS" pitchFamily="1" charset="0"/>
              </a:rPr>
              <a:t> 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PAPER</a:t>
            </a:r>
            <a:r>
              <a:rPr lang="en-US" sz="5000" b="1" dirty="0">
                <a:solidFill>
                  <a:schemeClr val="bg1"/>
                </a:solidFill>
                <a:latin typeface="Comic Sans MS" pitchFamily="1" charset="0"/>
              </a:rPr>
              <a:t> 			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TOWEL</a:t>
            </a:r>
            <a:r>
              <a:rPr lang="en-US" sz="4000" dirty="0">
                <a:solidFill>
                  <a:schemeClr val="bg1"/>
                </a:solidFill>
              </a:rPr>
              <a:t> before touching the 			broken glass.</a:t>
            </a:r>
          </a:p>
          <a:p>
            <a:pPr marL="342900" indent="-342900" defTabSz="1019175"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defTabSz="1019175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		*If this happens in the lab, get me 		immediately and let me know what 		was broken and if anyone was hurt.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971800"/>
            <a:ext cx="18415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20000"/>
            </a:gs>
            <a:gs pos="100000">
              <a:srgbClr val="B000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52400" y="228600"/>
            <a:ext cx="95250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5. In the case of someone getting cut, 		the 	general rule is to 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APPLY </a:t>
            </a:r>
            <a:r>
              <a:rPr lang="en-US" sz="5000" b="1" dirty="0">
                <a:solidFill>
                  <a:schemeClr val="bg1"/>
                </a:solidFill>
                <a:latin typeface="Comic Sans MS" pitchFamily="1" charset="0"/>
              </a:rPr>
              <a:t>			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PRESSURE</a:t>
            </a:r>
            <a:r>
              <a:rPr lang="en-US" sz="4000" dirty="0">
                <a:solidFill>
                  <a:schemeClr val="bg1"/>
                </a:solidFill>
              </a:rPr>
              <a:t> by using a clean 		cloth covering the wound and 			pressing directly on the wound.</a:t>
            </a:r>
          </a:p>
          <a:p>
            <a:pPr marL="342900" indent="-342900" defTabSz="1019175"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defTabSz="1019175">
              <a:spcBef>
                <a:spcPct val="5000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 defTabSz="1019175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6. Sometimes, you will need to apply 		pressure on the wound and on the 		nearest 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PRESSURE</a:t>
            </a:r>
            <a:r>
              <a:rPr lang="en-US" sz="5000" b="1" dirty="0">
                <a:solidFill>
                  <a:schemeClr val="bg1"/>
                </a:solidFill>
                <a:latin typeface="Comic Sans MS" pitchFamily="1" charset="0"/>
              </a:rPr>
              <a:t> </a:t>
            </a:r>
            <a:r>
              <a:rPr lang="en-US" sz="5000" b="1" u="sng" dirty="0">
                <a:solidFill>
                  <a:schemeClr val="bg1"/>
                </a:solidFill>
                <a:latin typeface="Comic Sans MS" pitchFamily="1" charset="0"/>
              </a:rPr>
              <a:t>POINT</a:t>
            </a:r>
            <a:r>
              <a:rPr lang="en-US" sz="4000" dirty="0">
                <a:solidFill>
                  <a:schemeClr val="bg1"/>
                </a:solidFill>
              </a:rPr>
              <a:t>.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6225" y="3657600"/>
            <a:ext cx="12446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60D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19100" y="457200"/>
            <a:ext cx="9220200" cy="89217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19175">
              <a:spcBef>
                <a:spcPct val="50000"/>
              </a:spcBef>
            </a:pPr>
            <a:r>
              <a:rPr lang="en-US" sz="4500" b="1"/>
              <a:t>To avoid getting </a:t>
            </a:r>
            <a:r>
              <a:rPr lang="en-US" sz="4500" b="1">
                <a:latin typeface="Matura MT Script Capitals" pitchFamily="1" charset="0"/>
              </a:rPr>
              <a:t>BURNED</a:t>
            </a:r>
            <a:r>
              <a:rPr lang="en-US" sz="5000"/>
              <a:t>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52400" y="1600200"/>
            <a:ext cx="9601200" cy="2286000"/>
            <a:chOff x="96" y="1008"/>
            <a:chExt cx="6048" cy="1440"/>
          </a:xfrm>
        </p:grpSpPr>
        <p:sp>
          <p:nvSpPr>
            <p:cNvPr id="11271" name="Text Box 3"/>
            <p:cNvSpPr txBox="1">
              <a:spLocks noChangeArrowheads="1"/>
            </p:cNvSpPr>
            <p:nvPr/>
          </p:nvSpPr>
          <p:spPr bwMode="auto">
            <a:xfrm>
              <a:off x="96" y="1008"/>
              <a:ext cx="6048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  <a:buFontTx/>
                <a:buAutoNum type="arabicPeriod"/>
              </a:pPr>
              <a:r>
                <a:rPr lang="en-US" sz="4000">
                  <a:solidFill>
                    <a:schemeClr val="bg1"/>
                  </a:solidFill>
                </a:rPr>
                <a:t> Stand to the side of the oven when 		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OPENING</a:t>
              </a:r>
              <a:r>
                <a:rPr lang="en-US" sz="4000">
                  <a:solidFill>
                    <a:schemeClr val="bg1"/>
                  </a:solidFill>
                </a:rPr>
                <a:t> it.</a:t>
              </a: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1272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4" y="1488"/>
              <a:ext cx="960" cy="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2400" y="3810000"/>
            <a:ext cx="9525000" cy="3806825"/>
            <a:chOff x="96" y="2400"/>
            <a:chExt cx="6000" cy="2398"/>
          </a:xfrm>
        </p:grpSpPr>
        <p:sp>
          <p:nvSpPr>
            <p:cNvPr id="11269" name="Text Box 4"/>
            <p:cNvSpPr txBox="1">
              <a:spLocks noChangeArrowheads="1"/>
            </p:cNvSpPr>
            <p:nvPr/>
          </p:nvSpPr>
          <p:spPr bwMode="auto">
            <a:xfrm>
              <a:off x="96" y="2400"/>
              <a:ext cx="6000" cy="1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</a:rPr>
                <a:t>2. Use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HOT</a:t>
              </a:r>
              <a:r>
                <a:rPr lang="en-US" sz="5000" b="1">
                  <a:solidFill>
                    <a:schemeClr val="bg1"/>
                  </a:solidFill>
                  <a:latin typeface="Comic Sans MS" pitchFamily="1" charset="0"/>
                </a:rPr>
                <a:t>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PADS</a:t>
              </a:r>
              <a:r>
                <a:rPr lang="en-US" sz="4000">
                  <a:solidFill>
                    <a:schemeClr val="bg1"/>
                  </a:solidFill>
                </a:rPr>
                <a:t> for handling hot 		pans etc. (this includes those 			coming out of the microwave).</a:t>
              </a: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1270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0" y="3888"/>
              <a:ext cx="1776" cy="9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60D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3200400"/>
            <a:ext cx="952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4. Pull the </a:t>
            </a:r>
            <a:r>
              <a:rPr lang="en-US" sz="5000" b="1" u="sng">
                <a:solidFill>
                  <a:schemeClr val="bg1"/>
                </a:solidFill>
                <a:latin typeface="Comic Sans MS" pitchFamily="1" charset="0"/>
              </a:rPr>
              <a:t>RACK</a:t>
            </a:r>
            <a:r>
              <a:rPr lang="en-US" sz="4000">
                <a:solidFill>
                  <a:schemeClr val="bg1"/>
                </a:solidFill>
              </a:rPr>
              <a:t> of the oven </a:t>
            </a:r>
            <a:r>
              <a:rPr lang="en-US" sz="5000" b="1" u="sng">
                <a:solidFill>
                  <a:schemeClr val="bg1"/>
                </a:solidFill>
                <a:latin typeface="Comic Sans MS" pitchFamily="1" charset="0"/>
              </a:rPr>
              <a:t>OUT</a:t>
            </a:r>
            <a:r>
              <a:rPr lang="en-US" sz="4000">
                <a:solidFill>
                  <a:schemeClr val="bg1"/>
                </a:solidFill>
              </a:rPr>
              <a:t> 		rather than having to reach in.  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2400" y="5089525"/>
            <a:ext cx="95250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1019175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5. In the case of a burn you will need to 		determine the </a:t>
            </a:r>
            <a:r>
              <a:rPr lang="en-US" sz="5000" b="1" u="sng">
                <a:solidFill>
                  <a:schemeClr val="bg1"/>
                </a:solidFill>
                <a:latin typeface="Comic Sans MS" pitchFamily="1" charset="0"/>
              </a:rPr>
              <a:t>SERIOUSNESS</a:t>
            </a:r>
            <a:r>
              <a:rPr lang="en-US" sz="4000">
                <a:solidFill>
                  <a:schemeClr val="bg1"/>
                </a:solidFill>
              </a:rPr>
              <a:t> 	of the burn.    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9601200" cy="3087688"/>
            <a:chOff x="96" y="96"/>
            <a:chExt cx="6048" cy="1945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96" y="96"/>
              <a:ext cx="6048" cy="1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</a:rPr>
                <a:t>3.  Lift the lids off of foods so the 			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STEAM</a:t>
              </a:r>
              <a:r>
                <a:rPr lang="en-US" sz="4000">
                  <a:solidFill>
                    <a:schemeClr val="bg1"/>
                  </a:solidFill>
                </a:rPr>
                <a:t> goes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AWAY</a:t>
              </a:r>
              <a:r>
                <a:rPr lang="en-US" sz="5000" b="1">
                  <a:solidFill>
                    <a:schemeClr val="bg1"/>
                  </a:solidFill>
                  <a:latin typeface="Comic Sans MS" pitchFamily="1" charset="0"/>
                </a:rPr>
                <a:t>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FROM</a:t>
              </a:r>
              <a:r>
                <a:rPr lang="en-US" sz="4000">
                  <a:solidFill>
                    <a:schemeClr val="bg1"/>
                  </a:solidFill>
                </a:rPr>
                <a:t> 		you.</a:t>
              </a: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229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32" y="1152"/>
              <a:ext cx="1104" cy="8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60D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52400" y="746125"/>
            <a:ext cx="9601200" cy="6797675"/>
            <a:chOff x="96" y="470"/>
            <a:chExt cx="6048" cy="4282"/>
          </a:xfrm>
        </p:grpSpPr>
        <p:sp>
          <p:nvSpPr>
            <p:cNvPr id="13314" name="Text Box 2"/>
            <p:cNvSpPr txBox="1">
              <a:spLocks noChangeArrowheads="1"/>
            </p:cNvSpPr>
            <p:nvPr/>
          </p:nvSpPr>
          <p:spPr bwMode="auto">
            <a:xfrm>
              <a:off x="96" y="470"/>
              <a:ext cx="6048" cy="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  <a:defRPr/>
              </a:pPr>
              <a:r>
                <a:rPr lang="en-US" sz="4000" dirty="0">
                  <a:solidFill>
                    <a:schemeClr val="bg1"/>
                  </a:solidFill>
                </a:rPr>
                <a:t>• If it is a </a:t>
              </a:r>
              <a:r>
                <a:rPr lang="en-US" sz="5000" b="1" u="sng" dirty="0">
                  <a:solidFill>
                    <a:schemeClr val="bg1"/>
                  </a:solidFill>
                  <a:latin typeface="Comic Sans MS" pitchFamily="1" charset="0"/>
                </a:rPr>
                <a:t>FIRST</a:t>
              </a:r>
              <a:r>
                <a:rPr lang="en-US" sz="4000" dirty="0">
                  <a:solidFill>
                    <a:schemeClr val="bg1"/>
                  </a:solidFill>
                </a:rPr>
                <a:t> de</a:t>
              </a:r>
              <a:r>
                <a:rPr lang="en-US" sz="4000" dirty="0">
                  <a:solidFill>
                    <a:schemeClr val="bg1"/>
                  </a:solidFill>
                  <a:latin typeface="+mj-lt"/>
                </a:rPr>
                <a:t>gree burn, it will be 	red, but there will not be any 			blisters.  In this case, you 		should run it under </a:t>
              </a:r>
              <a:r>
                <a:rPr lang="en-US" sz="5000" b="1" dirty="0">
                  <a:solidFill>
                    <a:schemeClr val="bg1"/>
                  </a:solidFill>
                  <a:latin typeface="Comic Sans MS" pitchFamily="1" charset="0"/>
                </a:rPr>
                <a:t>			</a:t>
              </a:r>
              <a:r>
                <a:rPr lang="en-US" sz="5000" b="1" u="sng" dirty="0">
                  <a:solidFill>
                    <a:schemeClr val="bg1"/>
                  </a:solidFill>
                  <a:latin typeface="Comic Sans MS" pitchFamily="1" charset="0"/>
                </a:rPr>
                <a:t>COLD WATER</a:t>
              </a:r>
              <a:r>
                <a:rPr lang="en-US" sz="4000" dirty="0">
                  <a:solidFill>
                    <a:schemeClr val="bg1"/>
                  </a:solidFill>
                </a:rPr>
                <a:t>. 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pic>
          <p:nvPicPr>
            <p:cNvPr id="1331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2" y="3312"/>
              <a:ext cx="1920" cy="1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60D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746125"/>
            <a:ext cx="9601200" cy="6340475"/>
            <a:chOff x="96" y="470"/>
            <a:chExt cx="6048" cy="3994"/>
          </a:xfrm>
        </p:grpSpPr>
        <p:sp>
          <p:nvSpPr>
            <p:cNvPr id="14339" name="Text Box 2"/>
            <p:cNvSpPr txBox="1">
              <a:spLocks noChangeArrowheads="1"/>
            </p:cNvSpPr>
            <p:nvPr/>
          </p:nvSpPr>
          <p:spPr bwMode="auto">
            <a:xfrm>
              <a:off x="96" y="470"/>
              <a:ext cx="6048" cy="2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</a:rPr>
                <a:t>• If it is a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SECOND</a:t>
              </a:r>
              <a:r>
                <a:rPr lang="en-US" sz="4000">
                  <a:solidFill>
                    <a:schemeClr val="bg1"/>
                  </a:solidFill>
                </a:rPr>
                <a:t> degree burn, it will 	have blisters and be red.  In 		this case, you can cover with a 			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COOL</a:t>
              </a:r>
              <a:r>
                <a:rPr lang="en-US" sz="5000" b="1">
                  <a:solidFill>
                    <a:schemeClr val="bg1"/>
                  </a:solidFill>
                  <a:latin typeface="Comic Sans MS" pitchFamily="1" charset="0"/>
                </a:rPr>
                <a:t> 	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CLOTH</a:t>
              </a:r>
              <a:r>
                <a:rPr lang="en-US" sz="4000">
                  <a:solidFill>
                    <a:schemeClr val="bg1"/>
                  </a:solidFill>
                </a:rPr>
                <a:t>, or have a doctor 	check it if it is a large area.    </a:t>
              </a: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434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142"/>
              <a:ext cx="2016" cy="1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860D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2400" y="-76200"/>
            <a:ext cx="9626600" cy="7696200"/>
            <a:chOff x="96" y="-48"/>
            <a:chExt cx="6064" cy="4848"/>
          </a:xfrm>
        </p:grpSpPr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6" y="3120"/>
              <a:ext cx="1264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2"/>
            <p:cNvSpPr txBox="1">
              <a:spLocks noChangeArrowheads="1"/>
            </p:cNvSpPr>
            <p:nvPr/>
          </p:nvSpPr>
          <p:spPr bwMode="auto">
            <a:xfrm>
              <a:off x="96" y="-48"/>
              <a:ext cx="6048" cy="3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defTabSz="1019175">
                <a:spcBef>
                  <a:spcPct val="50000"/>
                </a:spcBef>
              </a:pPr>
              <a:r>
                <a:rPr lang="en-US" sz="4000">
                  <a:solidFill>
                    <a:schemeClr val="bg1"/>
                  </a:solidFill>
                </a:rPr>
                <a:t>• If it is a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THIRD</a:t>
              </a:r>
              <a:r>
                <a:rPr lang="en-US" sz="4000">
                  <a:solidFill>
                    <a:schemeClr val="bg1"/>
                  </a:solidFill>
                </a:rPr>
                <a:t> degree burn, the skin 	will be discolored or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MELTED </a:t>
              </a:r>
              <a:r>
                <a:rPr lang="en-US" sz="5000" b="1">
                  <a:solidFill>
                    <a:schemeClr val="bg1"/>
                  </a:solidFill>
                  <a:latin typeface="Comic Sans MS" pitchFamily="1" charset="0"/>
                </a:rPr>
                <a:t>	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AWAY</a:t>
              </a:r>
              <a:r>
                <a:rPr lang="en-US" sz="4000">
                  <a:solidFill>
                    <a:schemeClr val="bg1"/>
                  </a:solidFill>
                </a:rPr>
                <a:t>.  In this instance, you 	should determine how large of an 	area is burnt, then call for </a:t>
              </a:r>
              <a:r>
                <a:rPr lang="en-US" sz="5000" b="1" u="sng">
                  <a:solidFill>
                    <a:schemeClr val="bg1"/>
                  </a:solidFill>
                  <a:latin typeface="Comic Sans MS" pitchFamily="1" charset="0"/>
                </a:rPr>
                <a:t>HELP</a:t>
              </a:r>
              <a:r>
                <a:rPr lang="en-US" sz="4000">
                  <a:solidFill>
                    <a:schemeClr val="bg1"/>
                  </a:solidFill>
                </a:rPr>
                <a:t>.  	Avoid touching the burnt area and 	</a:t>
              </a:r>
              <a:r>
                <a:rPr lang="en-US" sz="4000" i="1">
                  <a:solidFill>
                    <a:schemeClr val="bg1"/>
                  </a:solidFill>
                </a:rPr>
                <a:t>lightly</a:t>
              </a:r>
              <a:r>
                <a:rPr lang="en-US" sz="4000">
                  <a:solidFill>
                    <a:schemeClr val="bg1"/>
                  </a:solidFill>
                </a:rPr>
                <a:t> cover the area with a cool 	cloth.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591</Words>
  <Application>Microsoft Office PowerPoint</Application>
  <PresentationFormat>Custom</PresentationFormat>
  <Paragraphs>95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CK BowlARama</vt:lpstr>
      <vt:lpstr>CK Grafitti</vt:lpstr>
      <vt:lpstr>Comic Sans MS</vt:lpstr>
      <vt:lpstr>Matura MT Script Capitals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Food Borne Illnesses and Prevention Tips</vt:lpstr>
      <vt:lpstr>Food Borne Illnesses</vt:lpstr>
      <vt:lpstr>Storing and Thawing Foods</vt:lpstr>
      <vt:lpstr>Temperatures</vt:lpstr>
      <vt:lpstr>Terms to Remember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Schiers</dc:creator>
  <cp:lastModifiedBy>kate.hormell</cp:lastModifiedBy>
  <cp:revision>82</cp:revision>
  <dcterms:created xsi:type="dcterms:W3CDTF">2006-09-11T00:20:09Z</dcterms:created>
  <dcterms:modified xsi:type="dcterms:W3CDTF">2017-01-03T17:05:44Z</dcterms:modified>
</cp:coreProperties>
</file>