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96" r:id="rId4"/>
    <p:sldId id="313" r:id="rId5"/>
    <p:sldId id="292" r:id="rId6"/>
    <p:sldId id="293" r:id="rId7"/>
    <p:sldId id="294" r:id="rId8"/>
    <p:sldId id="306" r:id="rId9"/>
    <p:sldId id="307" r:id="rId10"/>
    <p:sldId id="309" r:id="rId11"/>
    <p:sldId id="308" r:id="rId12"/>
    <p:sldId id="310" r:id="rId13"/>
    <p:sldId id="312" r:id="rId14"/>
    <p:sldId id="297" r:id="rId15"/>
    <p:sldId id="259" r:id="rId16"/>
    <p:sldId id="311" r:id="rId17"/>
    <p:sldId id="264" r:id="rId18"/>
    <p:sldId id="269" r:id="rId19"/>
    <p:sldId id="302" r:id="rId20"/>
    <p:sldId id="286" r:id="rId21"/>
    <p:sldId id="315" r:id="rId22"/>
    <p:sldId id="314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DCFE"/>
    <a:srgbClr val="0915C0"/>
    <a:srgbClr val="00FF00"/>
    <a:srgbClr val="FF0000"/>
    <a:srgbClr val="FF0F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9" autoAdjust="0"/>
    <p:restoredTop sz="94660"/>
  </p:normalViewPr>
  <p:slideViewPr>
    <p:cSldViewPr>
      <p:cViewPr varScale="1">
        <p:scale>
          <a:sx n="125" d="100"/>
          <a:sy n="125" d="100"/>
        </p:scale>
        <p:origin x="27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2950B-5327-324C-94DC-40CD65294801}" type="datetimeFigureOut">
              <a:rPr lang="en-US"/>
              <a:pPr/>
              <a:t>9/8/2016</a:t>
            </a:fld>
            <a:endParaRPr lang="en-US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6BC33E-9AA9-DF4D-A71B-290558BAA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428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4295BE-2990-E24C-B4F5-49ECF131C742}" type="datetimeFigureOut">
              <a:rPr lang="en-US"/>
              <a:pPr/>
              <a:t>9/8/2016</a:t>
            </a:fld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7056F0-DAA1-DC42-95C9-075A3C7BAE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25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187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831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740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498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928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740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005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285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905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353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36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500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32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65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4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3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95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81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14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16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BB1F33-946A-F44D-A74C-1588A4AD5C8D}" type="datetimeFigureOut">
              <a:rPr lang="en-US"/>
              <a:pPr/>
              <a:t>9/8/2016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AD1726-FA5F-AA42-B2D6-AB40F54EBE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48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8E5E81-2ABD-DD46-9502-085AA3F86A90}" type="datetimeFigureOut">
              <a:rPr lang="en-US"/>
              <a:pPr/>
              <a:t>9/8/2016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C520A3-81D4-2444-97AF-F2D3392577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78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882C36-F556-E74B-A80B-C8DDA8502789}" type="datetimeFigureOut">
              <a:rPr lang="en-US"/>
              <a:pPr/>
              <a:t>9/8/2016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19123E-A456-2045-9C47-CC5AB893A5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47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99A69-0412-154F-81D4-D4CC98661EE8}" type="datetimeFigureOut">
              <a:rPr lang="en-US"/>
              <a:pPr/>
              <a:t>9/8/2016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E5858-A60C-3548-91C6-0090F6E1B1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85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3163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0C015C-C32E-A84D-B7ED-BD1422812FCC}" type="datetimeFigureOut">
              <a:rPr lang="en-US"/>
              <a:pPr/>
              <a:t>9/8/2016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CF5AE5-A8F5-3042-995C-A315DCBDB7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80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3163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F0D2E7-9C16-024C-87D9-9BD767E66D5A}" type="datetimeFigureOut">
              <a:rPr lang="en-US"/>
              <a:pPr/>
              <a:t>9/8/2016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53384E-FCE5-B042-B043-9139F5BE7C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90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08708C-A29C-B747-8F2E-8BBC1FA60AD5}" type="datetimeFigureOut">
              <a:rPr lang="en-US"/>
              <a:pPr/>
              <a:t>9/8/2016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D0758D-7CED-C74F-8A62-D577D6E6F9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93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A76985-B81E-3440-927A-CC610DCFCECB}" type="datetimeFigureOut">
              <a:rPr lang="en-US"/>
              <a:pPr/>
              <a:t>9/8/2016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C91159-2451-4C4A-B49E-D703F5AE68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DA02D8-9FB2-924A-8051-4954241A2975}" type="datetimeFigureOut">
              <a:rPr lang="en-US"/>
              <a:pPr/>
              <a:t>9/8/2016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3537E8-5D5F-3D45-915B-8A48EFD9B3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48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4695F9-3817-7B46-9000-8BEBA39A9BF1}" type="datetimeFigureOut">
              <a:rPr lang="en-US"/>
              <a:pPr/>
              <a:t>9/8/2016</a:t>
            </a:fld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71B586-B5D5-9A45-B85E-B696BCFE28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09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AC3519-9B63-8149-A732-DF126EA0464C}" type="datetimeFigureOut">
              <a:rPr lang="en-US"/>
              <a:pPr/>
              <a:t>9/8/2016</a:t>
            </a:fld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B34F8-1CB3-0540-AF48-BF89E8DF59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7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4B50E-5566-7242-9956-6A7B6D2337F4}" type="datetimeFigureOut">
              <a:rPr lang="en-US"/>
              <a:pPr/>
              <a:t>9/8/2016</a:t>
            </a:fld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E3DBF7-9D0F-8646-A32F-616DD7AA1E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6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40FA2-64DB-5C41-AA86-C78315573744}" type="datetimeFigureOut">
              <a:rPr lang="en-US"/>
              <a:pPr/>
              <a:t>9/8/2016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A50C5-CBAB-7E45-ACED-545DF2A388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3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D03805-CC4F-694D-8B82-D2D9C5EF4A5C}" type="datetimeFigureOut">
              <a:rPr lang="en-US"/>
              <a:pPr/>
              <a:t>9/8/2016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ED200F-FCDF-C645-9BEF-2A65D1212F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64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7D8BE9-3B8B-064E-8D13-DAD9818C6029}" type="datetimeFigureOut">
              <a:rPr lang="en-US"/>
              <a:pPr/>
              <a:t>9/8/2016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535192-08CC-8D43-8B86-26F4269BE3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4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41988" name="Freeform 4"/>
              <p:cNvSpPr>
                <a:spLocks/>
              </p:cNvSpPr>
              <p:nvPr/>
            </p:nvSpPr>
            <p:spPr bwMode="ltGray">
              <a:xfrm rot="-5400000">
                <a:off x="2552" y="-990"/>
                <a:ext cx="624" cy="574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989" name="Freeform 5"/>
              <p:cNvSpPr>
                <a:spLocks/>
              </p:cNvSpPr>
              <p:nvPr/>
            </p:nvSpPr>
            <p:spPr bwMode="ltGray">
              <a:xfrm rot="-5400000">
                <a:off x="1321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990" name="Freeform 6"/>
              <p:cNvSpPr>
                <a:spLocks/>
              </p:cNvSpPr>
              <p:nvPr/>
            </p:nvSpPr>
            <p:spPr bwMode="ltGray">
              <a:xfrm rot="-5400000">
                <a:off x="967" y="1675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991" name="Freeform 7"/>
              <p:cNvSpPr>
                <a:spLocks/>
              </p:cNvSpPr>
              <p:nvPr/>
            </p:nvSpPr>
            <p:spPr bwMode="ltGray">
              <a:xfrm rot="-5400000">
                <a:off x="-72" y="1759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992" name="Freeform 8"/>
              <p:cNvSpPr>
                <a:spLocks/>
              </p:cNvSpPr>
              <p:nvPr/>
            </p:nvSpPr>
            <p:spPr bwMode="ltGray">
              <a:xfrm rot="-5400000">
                <a:off x="662" y="1733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993" name="Freeform 9"/>
              <p:cNvSpPr>
                <a:spLocks/>
              </p:cNvSpPr>
              <p:nvPr/>
            </p:nvSpPr>
            <p:spPr bwMode="ltGray">
              <a:xfrm rot="-5400000">
                <a:off x="432" y="1699"/>
                <a:ext cx="624" cy="3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994" name="Freeform 10"/>
              <p:cNvSpPr>
                <a:spLocks/>
              </p:cNvSpPr>
              <p:nvPr/>
            </p:nvSpPr>
            <p:spPr bwMode="ltGray">
              <a:xfrm rot="-5400000">
                <a:off x="145" y="1728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995" name="Freeform 11"/>
              <p:cNvSpPr>
                <a:spLocks/>
              </p:cNvSpPr>
              <p:nvPr/>
            </p:nvSpPr>
            <p:spPr bwMode="ltGray">
              <a:xfrm rot="-5400000">
                <a:off x="3192" y="1657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996" name="Freeform 12"/>
              <p:cNvSpPr>
                <a:spLocks/>
              </p:cNvSpPr>
              <p:nvPr/>
            </p:nvSpPr>
            <p:spPr bwMode="ltGray">
              <a:xfrm rot="-5400000">
                <a:off x="2870" y="1663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997" name="Freeform 13"/>
              <p:cNvSpPr>
                <a:spLocks/>
              </p:cNvSpPr>
              <p:nvPr/>
            </p:nvSpPr>
            <p:spPr bwMode="ltGray">
              <a:xfrm rot="-5400000">
                <a:off x="1828" y="1747"/>
                <a:ext cx="624" cy="256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998" name="Freeform 14"/>
              <p:cNvSpPr>
                <a:spLocks/>
              </p:cNvSpPr>
              <p:nvPr/>
            </p:nvSpPr>
            <p:spPr bwMode="ltGray">
              <a:xfrm rot="-5400000">
                <a:off x="2541" y="1728"/>
                <a:ext cx="624" cy="2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1999" name="Freeform 15"/>
              <p:cNvSpPr>
                <a:spLocks/>
              </p:cNvSpPr>
              <p:nvPr/>
            </p:nvSpPr>
            <p:spPr bwMode="ltGray">
              <a:xfrm rot="-5400000">
                <a:off x="2328" y="169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2000" name="Freeform 16"/>
              <p:cNvSpPr>
                <a:spLocks/>
              </p:cNvSpPr>
              <p:nvPr/>
            </p:nvSpPr>
            <p:spPr bwMode="ltGray">
              <a:xfrm rot="-5400000">
                <a:off x="203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2001" name="Freeform 17"/>
              <p:cNvSpPr>
                <a:spLocks/>
              </p:cNvSpPr>
              <p:nvPr/>
            </p:nvSpPr>
            <p:spPr bwMode="ltGray">
              <a:xfrm rot="-5400000">
                <a:off x="4060" y="1656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2002" name="Freeform 18"/>
              <p:cNvSpPr>
                <a:spLocks/>
              </p:cNvSpPr>
              <p:nvPr/>
            </p:nvSpPr>
            <p:spPr bwMode="ltGray">
              <a:xfrm rot="-5400000">
                <a:off x="3709" y="1661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2003" name="Freeform 19"/>
              <p:cNvSpPr>
                <a:spLocks/>
              </p:cNvSpPr>
              <p:nvPr/>
            </p:nvSpPr>
            <p:spPr bwMode="ltGray">
              <a:xfrm rot="-5400000">
                <a:off x="4556" y="1740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2004" name="Freeform 20"/>
              <p:cNvSpPr>
                <a:spLocks/>
              </p:cNvSpPr>
              <p:nvPr/>
            </p:nvSpPr>
            <p:spPr bwMode="ltGray">
              <a:xfrm>
                <a:off x="5469" y="1555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2005" name="Freeform 21"/>
              <p:cNvSpPr>
                <a:spLocks/>
              </p:cNvSpPr>
              <p:nvPr/>
            </p:nvSpPr>
            <p:spPr bwMode="ltGray">
              <a:xfrm rot="-5400000">
                <a:off x="5069" y="1681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2006" name="Freeform 22"/>
              <p:cNvSpPr>
                <a:spLocks/>
              </p:cNvSpPr>
              <p:nvPr/>
            </p:nvSpPr>
            <p:spPr bwMode="ltGray">
              <a:xfrm rot="-5400000">
                <a:off x="4778" y="1707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</p:grpSp>
        <p:sp>
          <p:nvSpPr>
            <p:cNvPr id="42007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</a:endParaRPr>
            </a:p>
          </p:txBody>
        </p:sp>
        <p:sp>
          <p:nvSpPr>
            <p:cNvPr id="42008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</a:endParaRPr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2011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Arial" charset="0"/>
              </a:defRPr>
            </a:lvl1pPr>
          </a:lstStyle>
          <a:p>
            <a:fld id="{D3315F01-F501-C144-AA58-7AD10D1E85E9}" type="datetimeFigureOut">
              <a:rPr lang="en-US"/>
              <a:pPr/>
              <a:t>9/8/2016</a:t>
            </a:fld>
            <a:endParaRPr lang="en-US"/>
          </a:p>
        </p:txBody>
      </p:sp>
      <p:sp>
        <p:nvSpPr>
          <p:cNvPr id="42012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013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Arial" charset="0"/>
              </a:defRPr>
            </a:lvl1pPr>
          </a:lstStyle>
          <a:p>
            <a:fld id="{8D73097C-736A-D041-8ADE-1B9AB7F5E7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vari.org/fun/Optical_Illusions/pic26268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DC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1371600" y="609600"/>
            <a:ext cx="7467600" cy="4724400"/>
          </a:xfrm>
        </p:spPr>
        <p:txBody>
          <a:bodyPr/>
          <a:lstStyle/>
          <a:p>
            <a:pPr algn="ctr" eaLnBrk="1" hangingPunct="1"/>
            <a:r>
              <a:rPr lang="en-US" sz="7200">
                <a:latin typeface="Times New Roman" charset="0"/>
              </a:rPr>
              <a:t>Conflict Resolution</a:t>
            </a:r>
            <a:br>
              <a:rPr lang="en-US" sz="7200">
                <a:latin typeface="Times New Roman" charset="0"/>
              </a:rPr>
            </a:br>
            <a:r>
              <a:rPr lang="en-US" sz="3500">
                <a:latin typeface="Times New Roman" charset="0"/>
              </a:rPr>
              <a:t>with</a:t>
            </a:r>
            <a:br>
              <a:rPr lang="en-US" sz="3500">
                <a:latin typeface="Times New Roman" charset="0"/>
              </a:rPr>
            </a:br>
            <a:r>
              <a:rPr lang="en-US" sz="3500">
                <a:latin typeface="Times New Roman" charset="0"/>
              </a:rPr>
              <a:t>Family or Friends</a:t>
            </a:r>
            <a:r>
              <a:rPr lang="en-US" sz="7200">
                <a:latin typeface="Times New Roman" charset="0"/>
              </a:rPr>
              <a:t/>
            </a:r>
            <a:br>
              <a:rPr lang="en-US" sz="7200">
                <a:latin typeface="Times New Roman" charset="0"/>
              </a:rPr>
            </a:br>
            <a:r>
              <a:rPr lang="en-US" sz="6000">
                <a:latin typeface="Times New Roman" charset="0"/>
              </a:rPr>
              <a:t>Win -Win Solutions</a:t>
            </a:r>
            <a:br>
              <a:rPr lang="en-US" sz="6000">
                <a:latin typeface="Times New Roman" charset="0"/>
              </a:rPr>
            </a:br>
            <a:endParaRPr lang="en-US" sz="72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533400"/>
            <a:ext cx="7772400" cy="1143000"/>
          </a:xfrm>
        </p:spPr>
        <p:txBody>
          <a:bodyPr/>
          <a:lstStyle/>
          <a:p>
            <a:r>
              <a:rPr lang="en-US" sz="11600">
                <a:solidFill>
                  <a:srgbClr val="FF0000"/>
                </a:solidFill>
                <a:latin typeface="Times New Roman" charset="0"/>
              </a:rPr>
              <a:t>Win-Lose</a:t>
            </a:r>
            <a:endParaRPr lang="en-US">
              <a:latin typeface="Times New Roman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2209800"/>
            <a:ext cx="7772400" cy="3886200"/>
          </a:xfrm>
        </p:spPr>
        <p:txBody>
          <a:bodyPr/>
          <a:lstStyle/>
          <a:p>
            <a:endParaRPr lang="en-US">
              <a:latin typeface="Arial" charset="0"/>
            </a:endParaRPr>
          </a:p>
          <a:p>
            <a:pPr>
              <a:buFont typeface="Wingdings" charset="0"/>
              <a:buNone/>
            </a:pP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The Bulldozer</a:t>
            </a:r>
            <a:r>
              <a:rPr lang="ja-JP" altLang="en-US">
                <a:latin typeface="Arial" charset="0"/>
              </a:rPr>
              <a:t>”</a:t>
            </a:r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pPr>
              <a:buFont typeface="Wingdings" charset="0"/>
              <a:buNone/>
            </a:pPr>
            <a:r>
              <a:rPr lang="en-US">
                <a:latin typeface="Arial" charset="0"/>
              </a:rPr>
              <a:t>One person wins,</a:t>
            </a:r>
          </a:p>
          <a:p>
            <a:pPr>
              <a:buFont typeface="Wingdings" charset="0"/>
              <a:buNone/>
            </a:pPr>
            <a:r>
              <a:rPr lang="en-US">
                <a:latin typeface="Arial" charset="0"/>
              </a:rPr>
              <a:t>the other loses. </a:t>
            </a:r>
          </a:p>
        </p:txBody>
      </p:sp>
      <p:sp>
        <p:nvSpPr>
          <p:cNvPr id="11268" name="Text Box 10"/>
          <p:cNvSpPr txBox="1">
            <a:spLocks noChangeArrowheads="1"/>
          </p:cNvSpPr>
          <p:nvPr/>
        </p:nvSpPr>
        <p:spPr bwMode="auto">
          <a:xfrm>
            <a:off x="2819400" y="1752600"/>
            <a:ext cx="4527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You Win - Other Person Loses</a:t>
            </a:r>
            <a:endParaRPr lang="en-US" sz="1200">
              <a:latin typeface="Arial" charset="0"/>
            </a:endParaRPr>
          </a:p>
        </p:txBody>
      </p:sp>
      <p:pic>
        <p:nvPicPr>
          <p:cNvPr id="11269" name="Picture 11" descr="Bulldoz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209800"/>
            <a:ext cx="4495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0"/>
            <a:ext cx="7772400" cy="1143000"/>
          </a:xfrm>
        </p:spPr>
        <p:txBody>
          <a:bodyPr/>
          <a:lstStyle/>
          <a:p>
            <a:r>
              <a:rPr lang="en-US" sz="10400">
                <a:solidFill>
                  <a:srgbClr val="FF0000"/>
                </a:solidFill>
                <a:latin typeface="Times New Roman" charset="0"/>
              </a:rPr>
              <a:t>Lose-Win</a:t>
            </a:r>
            <a:endParaRPr lang="en-US">
              <a:latin typeface="Times New Roman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752600"/>
            <a:ext cx="7772400" cy="11430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charset="0"/>
              <a:buNone/>
            </a:pP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The doormat</a:t>
            </a:r>
            <a:r>
              <a:rPr lang="ja-JP" altLang="en-US">
                <a:latin typeface="Arial" charset="0"/>
              </a:rPr>
              <a:t>”</a:t>
            </a:r>
            <a:r>
              <a:rPr lang="en-US">
                <a:latin typeface="Arial" charset="0"/>
              </a:rPr>
              <a:t> </a:t>
            </a:r>
          </a:p>
          <a:p>
            <a:pPr algn="ctr"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 algn="ctr"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 algn="ctr"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 algn="ctr"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 algn="ctr"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 algn="ctr"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 algn="ctr"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 algn="ctr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</a:rPr>
              <a:t>One person wins, the other loses.</a:t>
            </a:r>
            <a:r>
              <a:rPr lang="en-US" sz="2800">
                <a:latin typeface="Arial" charset="0"/>
              </a:rPr>
              <a:t> </a:t>
            </a:r>
          </a:p>
        </p:txBody>
      </p:sp>
      <p:pic>
        <p:nvPicPr>
          <p:cNvPr id="12292" name="Picture 6" descr="doorm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86000"/>
            <a:ext cx="5181600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2895600" y="1219200"/>
            <a:ext cx="452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You Lose --- Other Person Wins</a:t>
            </a:r>
            <a:endParaRPr lang="en-US" sz="12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457200"/>
            <a:ext cx="7772400" cy="1143000"/>
          </a:xfrm>
        </p:spPr>
        <p:txBody>
          <a:bodyPr/>
          <a:lstStyle/>
          <a:p>
            <a:r>
              <a:rPr lang="en-US" sz="10500" dirty="0">
                <a:solidFill>
                  <a:srgbClr val="00B050"/>
                </a:solidFill>
                <a:latin typeface="Times New Roman" charset="0"/>
              </a:rPr>
              <a:t>Win-Win</a:t>
            </a:r>
            <a:endParaRPr lang="en-US" dirty="0">
              <a:solidFill>
                <a:srgbClr val="00B050"/>
              </a:solidFill>
              <a:latin typeface="Times New Roman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524000"/>
            <a:ext cx="7467600" cy="24384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charset="0"/>
              <a:buNone/>
            </a:pPr>
            <a:r>
              <a:rPr lang="ja-JP" altLang="en-US" sz="2800" dirty="0">
                <a:latin typeface="Arial" charset="0"/>
              </a:rPr>
              <a:t>“</a:t>
            </a:r>
            <a:r>
              <a:rPr lang="en-US" sz="2800" dirty="0">
                <a:latin typeface="Arial" charset="0"/>
              </a:rPr>
              <a:t>The All You Can Eat Buffet!!</a:t>
            </a:r>
            <a:r>
              <a:rPr lang="ja-JP" altLang="en-US" sz="2800" dirty="0">
                <a:latin typeface="Arial" charset="0"/>
              </a:rPr>
              <a:t>”</a:t>
            </a:r>
            <a:r>
              <a:rPr lang="en-US" sz="2800" dirty="0">
                <a:latin typeface="Arial" charset="0"/>
              </a:rPr>
              <a:t>-- </a:t>
            </a:r>
          </a:p>
          <a:p>
            <a:pPr algn="ctr">
              <a:lnSpc>
                <a:spcPct val="9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</a:rPr>
              <a:t>Each person gets what they want!</a:t>
            </a:r>
          </a:p>
          <a:p>
            <a:pPr algn="ctr">
              <a:lnSpc>
                <a:spcPct val="90000"/>
              </a:lnSpc>
            </a:pPr>
            <a:endParaRPr lang="en-US" sz="2800" dirty="0">
              <a:latin typeface="Arial" charset="0"/>
            </a:endParaRPr>
          </a:p>
          <a:p>
            <a:pPr algn="ctr">
              <a:lnSpc>
                <a:spcPct val="90000"/>
              </a:lnSpc>
            </a:pPr>
            <a:endParaRPr lang="en-US" sz="2800" dirty="0">
              <a:latin typeface="Arial" charset="0"/>
            </a:endParaRPr>
          </a:p>
          <a:p>
            <a:pPr algn="ctr">
              <a:lnSpc>
                <a:spcPct val="90000"/>
              </a:lnSpc>
            </a:pPr>
            <a:endParaRPr lang="en-US" sz="2800" dirty="0">
              <a:latin typeface="Arial" charset="0"/>
            </a:endParaRPr>
          </a:p>
          <a:p>
            <a:pPr algn="ctr">
              <a:lnSpc>
                <a:spcPct val="90000"/>
              </a:lnSpc>
            </a:pPr>
            <a:endParaRPr lang="en-US" sz="2800" dirty="0">
              <a:latin typeface="Arial" charset="0"/>
            </a:endParaRPr>
          </a:p>
          <a:p>
            <a:pPr algn="ctr">
              <a:lnSpc>
                <a:spcPct val="90000"/>
              </a:lnSpc>
            </a:pPr>
            <a:endParaRPr lang="en-US" sz="2800" dirty="0">
              <a:latin typeface="Arial" charset="0"/>
            </a:endParaRPr>
          </a:p>
          <a:p>
            <a:pPr algn="ctr">
              <a:lnSpc>
                <a:spcPct val="90000"/>
              </a:lnSpc>
              <a:buFont typeface="Wingdings" charset="0"/>
              <a:buNone/>
            </a:pPr>
            <a:endParaRPr lang="en-US" sz="2800" dirty="0">
              <a:latin typeface="Arial" charset="0"/>
            </a:endParaRPr>
          </a:p>
          <a:p>
            <a:pPr algn="ctr">
              <a:lnSpc>
                <a:spcPct val="90000"/>
              </a:lnSpc>
              <a:buFont typeface="Wingdings" charset="0"/>
              <a:buNone/>
            </a:pPr>
            <a:endParaRPr lang="en-US" sz="2800" dirty="0">
              <a:latin typeface="Arial" charset="0"/>
            </a:endParaRPr>
          </a:p>
          <a:p>
            <a:pPr algn="ctr">
              <a:lnSpc>
                <a:spcPct val="90000"/>
              </a:lnSpc>
              <a:buFont typeface="Wingdings" charset="0"/>
              <a:buNone/>
            </a:pPr>
            <a:endParaRPr lang="en-US" sz="2800" dirty="0">
              <a:latin typeface="Arial" charset="0"/>
            </a:endParaRPr>
          </a:p>
          <a:p>
            <a:pPr algn="ctr">
              <a:lnSpc>
                <a:spcPct val="9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</a:rPr>
              <a:t>Both people win and the conflict is resolved!</a:t>
            </a:r>
          </a:p>
          <a:p>
            <a:pPr algn="ctr">
              <a:lnSpc>
                <a:spcPct val="90000"/>
              </a:lnSpc>
            </a:pPr>
            <a:endParaRPr lang="en-US" sz="2800" dirty="0">
              <a:latin typeface="Arial" charset="0"/>
            </a:endParaRPr>
          </a:p>
        </p:txBody>
      </p:sp>
      <p:pic>
        <p:nvPicPr>
          <p:cNvPr id="13316" name="Picture 5" descr="buffet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514600"/>
            <a:ext cx="3236913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3bearsCli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09600"/>
            <a:ext cx="7086600" cy="454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5257800"/>
            <a:ext cx="7772400" cy="1143000"/>
          </a:xfrm>
        </p:spPr>
        <p:txBody>
          <a:bodyPr/>
          <a:lstStyle/>
          <a:p>
            <a:pPr algn="ctr"/>
            <a:r>
              <a:rPr lang="en-US">
                <a:latin typeface="Times New Roman" charset="0"/>
              </a:rPr>
              <a:t>Goldilocks and Three Bears Conflict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2286000"/>
            <a:ext cx="3810000" cy="4038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sz="3600" b="1">
                <a:latin typeface="Arial" charset="0"/>
              </a:rPr>
              <a:t>Assertive Behaviors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3600" b="1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sz="3600" b="1">
                <a:latin typeface="Arial" charset="0"/>
              </a:rPr>
              <a:t> Win-Win Attitude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en-US" sz="3600" b="1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charset="0"/>
              <a:buChar char="§"/>
            </a:pPr>
            <a:r>
              <a:rPr lang="en-US" sz="3600" b="1">
                <a:latin typeface="Arial" charset="0"/>
              </a:rPr>
              <a:t>Co-operation</a:t>
            </a:r>
          </a:p>
        </p:txBody>
      </p:sp>
      <p:sp>
        <p:nvSpPr>
          <p:cNvPr id="9219" name="TextBox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1600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4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+mj-ea"/>
              </a:rPr>
              <a:t>What Does work to resolve Conflict between people?</a:t>
            </a:r>
            <a:endParaRPr lang="en-US" sz="5400" dirty="0" smtClean="0">
              <a:solidFill>
                <a:srgbClr val="00B050"/>
              </a:solidFill>
              <a:latin typeface="Calibri" charset="0"/>
              <a:ea typeface="+mj-ea"/>
            </a:endParaRPr>
          </a:p>
        </p:txBody>
      </p:sp>
      <p:pic>
        <p:nvPicPr>
          <p:cNvPr id="15364" name="Picture 8" descr="http://www.csquares.com/Cooperation_Graphic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35563" y="2363788"/>
            <a:ext cx="3810000" cy="33496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13716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sz="5200">
                <a:latin typeface="Arial" charset="0"/>
              </a:rPr>
              <a:t>*Who Owns the Problem?</a:t>
            </a:r>
            <a:endParaRPr lang="en-US">
              <a:latin typeface="Arial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990600" y="2590800"/>
            <a:ext cx="8002588" cy="246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 sz="5200">
              <a:solidFill>
                <a:schemeClr val="tx2"/>
              </a:solidFill>
              <a:latin typeface="Calibri" charset="0"/>
            </a:endParaRPr>
          </a:p>
          <a:p>
            <a:pPr eaLnBrk="1" hangingPunct="1"/>
            <a:r>
              <a:rPr lang="en-US" sz="5200">
                <a:solidFill>
                  <a:schemeClr val="tx2"/>
                </a:solidFill>
                <a:latin typeface="Calibri" charset="0"/>
              </a:rPr>
              <a:t>*What is the Owner</a:t>
            </a:r>
            <a:r>
              <a:rPr lang="ja-JP" altLang="en-US" sz="5200">
                <a:solidFill>
                  <a:schemeClr val="tx2"/>
                </a:solidFill>
                <a:latin typeface="Calibri" charset="0"/>
              </a:rPr>
              <a:t>’</a:t>
            </a:r>
            <a:r>
              <a:rPr lang="en-US" sz="5200">
                <a:solidFill>
                  <a:schemeClr val="tx2"/>
                </a:solidFill>
                <a:latin typeface="Calibri" charset="0"/>
              </a:rPr>
              <a:t>s responsibility?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295400" y="1828800"/>
            <a:ext cx="7215188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500">
                <a:latin typeface="Arial" charset="0"/>
              </a:rPr>
              <a:t>The person who is Negatively </a:t>
            </a:r>
          </a:p>
          <a:p>
            <a:pPr eaLnBrk="1" hangingPunct="1"/>
            <a:r>
              <a:rPr lang="en-US" sz="3500">
                <a:latin typeface="Arial" charset="0"/>
              </a:rPr>
              <a:t>affected by the problem or conflict.</a:t>
            </a:r>
            <a:r>
              <a:rPr lang="en-US" sz="2400">
                <a:latin typeface="Arial" charset="0"/>
              </a:rPr>
              <a:t>  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219200" y="5257800"/>
            <a:ext cx="7596188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500">
                <a:latin typeface="Arial" charset="0"/>
              </a:rPr>
              <a:t>To find a way to resolve the problem, </a:t>
            </a:r>
          </a:p>
          <a:p>
            <a:pPr eaLnBrk="1" hangingPunct="1"/>
            <a:r>
              <a:rPr lang="en-US" sz="3500">
                <a:latin typeface="Arial" charset="0"/>
              </a:rPr>
              <a:t>even if he is </a:t>
            </a:r>
            <a:r>
              <a:rPr lang="en-US" sz="3500" u="sng">
                <a:latin typeface="Arial" charset="0"/>
              </a:rPr>
              <a:t>Not</a:t>
            </a:r>
            <a:r>
              <a:rPr lang="en-US" sz="3500">
                <a:latin typeface="Arial" charset="0"/>
              </a:rPr>
              <a:t> the cause of it.</a:t>
            </a: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DC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28600"/>
            <a:ext cx="7391400" cy="6400800"/>
          </a:xfrm>
        </p:spPr>
        <p:txBody>
          <a:bodyPr/>
          <a:lstStyle/>
          <a:p>
            <a:pPr algn="ctr"/>
            <a:r>
              <a:rPr lang="en-US" sz="5400" b="1">
                <a:solidFill>
                  <a:srgbClr val="0915C0"/>
                </a:solidFill>
                <a:latin typeface="Monaco" charset="0"/>
              </a:rPr>
              <a:t>In order to solve problems, you will need to be able to see things from several points of view!</a:t>
            </a:r>
            <a:r>
              <a:rPr lang="en-US" sz="5400">
                <a:latin typeface="Times New Roman" charset="0"/>
              </a:rPr>
              <a:t> </a:t>
            </a:r>
            <a:br>
              <a:rPr lang="en-US" sz="5400">
                <a:latin typeface="Times New Roman" charset="0"/>
              </a:rPr>
            </a:br>
            <a:r>
              <a:rPr lang="en-US" sz="5400">
                <a:latin typeface="Times New Roman" charset="0"/>
              </a:rPr>
              <a:t> </a:t>
            </a:r>
            <a:r>
              <a:rPr lang="en-US">
                <a:latin typeface="Times New Roman" charset="0"/>
              </a:rPr>
              <a:t>Can you do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an you figure out this optical illusion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71600"/>
            <a:ext cx="5105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optical_illusion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85800"/>
            <a:ext cx="47244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1160463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1800">
              <a:latin typeface="Calibri" charset="0"/>
            </a:endParaRPr>
          </a:p>
          <a:p>
            <a:pPr lvl="1" eaLnBrk="0" hangingPunct="0"/>
            <a:endParaRPr lang="en-US" sz="1800">
              <a:latin typeface="Calibri" charset="0"/>
            </a:endParaRP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0" y="21685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1800">
              <a:latin typeface="Calibri" charset="0"/>
            </a:endParaRPr>
          </a:p>
          <a:p>
            <a:pPr eaLnBrk="0" hangingPunct="0"/>
            <a:endParaRPr lang="en-US" sz="1800">
              <a:latin typeface="Calibri" charset="0"/>
            </a:endParaRPr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-47625" y="1158875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0485" name="Picture 4" descr="Optical Illusions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713" y="1847850"/>
            <a:ext cx="5143500" cy="385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1066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b="1">
                <a:latin typeface="Arial" charset="0"/>
              </a:rPr>
              <a:t>Definitions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b="1">
                <a:latin typeface="Arial" charset="0"/>
              </a:rPr>
              <a:t>Conflict:</a:t>
            </a:r>
            <a:r>
              <a:rPr lang="en-US" sz="2500"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500">
                <a:latin typeface="Arial" charset="0"/>
              </a:rPr>
              <a:t>Two people disagree on something.</a:t>
            </a:r>
          </a:p>
          <a:p>
            <a:pPr eaLnBrk="1" hangingPunct="1">
              <a:lnSpc>
                <a:spcPct val="80000"/>
              </a:lnSpc>
            </a:pPr>
            <a:endParaRPr lang="en-US" sz="2500" b="1" i="1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500" b="1" i="1">
                <a:latin typeface="Arial" charset="0"/>
              </a:rPr>
              <a:t>Conflict Resolution</a:t>
            </a:r>
            <a:r>
              <a:rPr lang="en-US" sz="2500">
                <a:latin typeface="Arial" charset="0"/>
              </a:rPr>
              <a:t>:  </a:t>
            </a:r>
          </a:p>
          <a:p>
            <a:pPr eaLnBrk="1" hangingPunct="1">
              <a:lnSpc>
                <a:spcPct val="80000"/>
              </a:lnSpc>
            </a:pPr>
            <a:r>
              <a:rPr lang="en-US" sz="2500">
                <a:latin typeface="Arial" charset="0"/>
              </a:rPr>
              <a:t>Resolves conflicts in a positive way, by understanding others point of view.</a:t>
            </a:r>
          </a:p>
          <a:p>
            <a:pPr eaLnBrk="1" hangingPunct="1">
              <a:lnSpc>
                <a:spcPct val="80000"/>
              </a:lnSpc>
            </a:pPr>
            <a:endParaRPr lang="en-US" sz="2500" b="1">
              <a:solidFill>
                <a:srgbClr val="000000"/>
              </a:solidFill>
              <a:latin typeface="Arial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500" b="1">
                <a:solidFill>
                  <a:srgbClr val="000000"/>
                </a:solidFill>
                <a:latin typeface="Arial" charset="0"/>
                <a:cs typeface="Times New Roman" charset="0"/>
              </a:rPr>
              <a:t>Win-Win Conflict Resolution</a:t>
            </a:r>
            <a:r>
              <a:rPr lang="en-US" sz="2500">
                <a:solidFill>
                  <a:srgbClr val="000000"/>
                </a:solidFill>
                <a:latin typeface="Arial" charset="0"/>
                <a:cs typeface="Times New Roman" charset="0"/>
              </a:rPr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en-US" sz="2500">
                <a:solidFill>
                  <a:srgbClr val="000000"/>
                </a:solidFill>
                <a:latin typeface="Arial" charset="0"/>
                <a:cs typeface="Times New Roman" charset="0"/>
              </a:rPr>
              <a:t> A compromise so everyone will win. </a:t>
            </a:r>
          </a:p>
          <a:p>
            <a:pPr eaLnBrk="1" hangingPunct="1">
              <a:lnSpc>
                <a:spcPct val="80000"/>
              </a:lnSpc>
            </a:pPr>
            <a:r>
              <a:rPr lang="en-US" sz="2500">
                <a:solidFill>
                  <a:srgbClr val="000000"/>
                </a:solidFill>
                <a:latin typeface="Arial" charset="0"/>
                <a:cs typeface="Times New Roman" charset="0"/>
              </a:rPr>
              <a:t>Avoids competition and arguing.</a:t>
            </a:r>
            <a:r>
              <a:rPr lang="en-US" sz="2500">
                <a:latin typeface="Arial" charset="0"/>
              </a:rPr>
              <a:t> </a:t>
            </a:r>
          </a:p>
        </p:txBody>
      </p:sp>
      <p:pic>
        <p:nvPicPr>
          <p:cNvPr id="3076" name="Picture 5" descr="http://activitysearch.info/images/confli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514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304800"/>
            <a:ext cx="7772400" cy="152400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latin typeface="Arial" charset="0"/>
                <a:cs typeface="Arial" charset="0"/>
              </a:rPr>
              <a:t>Steps to Win-Win </a:t>
            </a:r>
            <a:endParaRPr lang="en-US" dirty="0">
              <a:latin typeface="Times New Roman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8846" y="1828800"/>
            <a:ext cx="7772400" cy="4876800"/>
          </a:xfrm>
        </p:spPr>
        <p:txBody>
          <a:bodyPr/>
          <a:lstStyle/>
          <a:p>
            <a:pPr eaLnBrk="1" hangingPunct="1"/>
            <a:r>
              <a:rPr lang="en-US" sz="3000" dirty="0" smtClean="0">
                <a:latin typeface="Arial Narrow" charset="0"/>
                <a:cs typeface="Times New Roman" charset="0"/>
              </a:rPr>
              <a:t>1- Take a break</a:t>
            </a:r>
          </a:p>
          <a:p>
            <a:pPr eaLnBrk="1" hangingPunct="1"/>
            <a:r>
              <a:rPr lang="en-US" sz="3000" dirty="0" smtClean="0">
                <a:latin typeface="Arial Narrow" charset="0"/>
                <a:cs typeface="Times New Roman" charset="0"/>
              </a:rPr>
              <a:t>2- List solutions. </a:t>
            </a:r>
            <a:r>
              <a:rPr lang="en-US" sz="3000" dirty="0">
                <a:latin typeface="Times New Roman" charset="0"/>
                <a:cs typeface="Times New Roman" charset="0"/>
              </a:rPr>
              <a:t>T</a:t>
            </a:r>
            <a:r>
              <a:rPr lang="en-US" sz="3000" dirty="0">
                <a:latin typeface="Arial Narrow" charset="0"/>
                <a:cs typeface="Times New Roman" charset="0"/>
              </a:rPr>
              <a:t>hink of any and all possible ways to solve the problem so that everyone will win something and be happy!  </a:t>
            </a:r>
            <a:endParaRPr lang="en-US" sz="3000" dirty="0">
              <a:latin typeface="Arial" charset="0"/>
              <a:cs typeface="Times New Roman" charset="0"/>
            </a:endParaRPr>
          </a:p>
          <a:p>
            <a:pPr lvl="1" eaLnBrk="1" hangingPunct="1"/>
            <a:r>
              <a:rPr lang="en-US" sz="2600" dirty="0">
                <a:latin typeface="Arial Narrow" charset="0"/>
                <a:cs typeface="Times New Roman" charset="0"/>
              </a:rPr>
              <a:t>Evaluate later NOT </a:t>
            </a:r>
            <a:r>
              <a:rPr lang="en-US" sz="2600" dirty="0" smtClean="0">
                <a:latin typeface="Arial Narrow" charset="0"/>
                <a:cs typeface="Times New Roman" charset="0"/>
              </a:rPr>
              <a:t>NOW</a:t>
            </a:r>
          </a:p>
          <a:p>
            <a:pPr lvl="1" eaLnBrk="1" hangingPunct="1"/>
            <a:r>
              <a:rPr lang="en-US" sz="2400" dirty="0">
                <a:latin typeface="Arial Narrow" charset="0"/>
                <a:cs typeface="Times New Roman" charset="0"/>
              </a:rPr>
              <a:t>Do not criticize any suggestion until it is time to evaluate and make a decision</a:t>
            </a:r>
            <a:r>
              <a:rPr lang="en-US" sz="2400" dirty="0" smtClean="0">
                <a:latin typeface="Arial Narrow" charset="0"/>
                <a:cs typeface="Times New Roman" charset="0"/>
              </a:rPr>
              <a:t>.</a:t>
            </a:r>
            <a:endParaRPr lang="en-US" sz="2600" dirty="0">
              <a:latin typeface="Arial Narrow" charset="0"/>
              <a:cs typeface="Times New Roman" charset="0"/>
            </a:endParaRPr>
          </a:p>
          <a:p>
            <a:pPr eaLnBrk="1" hangingPunct="1"/>
            <a:r>
              <a:rPr lang="en-US" sz="3000" dirty="0">
                <a:latin typeface="Arial Narrow" charset="0"/>
                <a:cs typeface="Times New Roman" charset="0"/>
              </a:rPr>
              <a:t>3- Take another break</a:t>
            </a:r>
            <a:r>
              <a:rPr lang="en-US" sz="3000" dirty="0" smtClean="0">
                <a:latin typeface="Arial Narrow" charset="0"/>
                <a:cs typeface="Times New Roman" charset="0"/>
              </a:rPr>
              <a:t>!</a:t>
            </a:r>
          </a:p>
          <a:p>
            <a:pPr eaLnBrk="1" hangingPunct="1"/>
            <a:r>
              <a:rPr lang="en-US" sz="3000" dirty="0">
                <a:latin typeface="Arial Narrow" charset="0"/>
                <a:cs typeface="Times New Roman" charset="0"/>
              </a:rPr>
              <a:t>4</a:t>
            </a:r>
            <a:r>
              <a:rPr lang="en-US" sz="3000" dirty="0" smtClean="0">
                <a:latin typeface="Arial Narrow" charset="0"/>
                <a:cs typeface="Times New Roman" charset="0"/>
              </a:rPr>
              <a:t>- Evaluate solutions and choose the one that will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Tips When Arguing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from a place of love</a:t>
            </a:r>
          </a:p>
          <a:p>
            <a:pPr lvl="1"/>
            <a:r>
              <a:rPr lang="en-US" dirty="0" smtClean="0"/>
              <a:t>Why does this person matter to you?</a:t>
            </a:r>
          </a:p>
          <a:p>
            <a:pPr lvl="1"/>
            <a:r>
              <a:rPr lang="en-US" dirty="0" smtClean="0"/>
              <a:t>Remember this BEFORE you discuss the issue</a:t>
            </a:r>
          </a:p>
          <a:p>
            <a:pPr lvl="1"/>
            <a:r>
              <a:rPr lang="en-US" dirty="0" smtClean="0"/>
              <a:t>The goal is to understand, not to be 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0315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Tips When Arguing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 time-out! </a:t>
            </a:r>
          </a:p>
          <a:p>
            <a:pPr lvl="1"/>
            <a:r>
              <a:rPr lang="en-US" dirty="0" smtClean="0"/>
              <a:t>One partner can say they need a time-out and they will check back in 30 minutes</a:t>
            </a:r>
          </a:p>
          <a:p>
            <a:pPr lvl="1"/>
            <a:r>
              <a:rPr lang="en-US" dirty="0" smtClean="0"/>
              <a:t>The other partner is NOT ALLOWED to bother them during this 30 minutes</a:t>
            </a:r>
          </a:p>
          <a:p>
            <a:pPr lvl="1"/>
            <a:r>
              <a:rPr lang="en-US" dirty="0" smtClean="0"/>
              <a:t>The partner MUST check back in 30 minutes to maintain trust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1520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What Doesn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t Work to Resolve Conflicts?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b="1">
                <a:latin typeface="Calibri" charset="0"/>
              </a:rPr>
              <a:t>Yelling,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b="1">
                <a:latin typeface="Calibri" charset="0"/>
              </a:rPr>
              <a:t>Refusing to work out the conflict,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b="1">
                <a:latin typeface="Calibri" charset="0"/>
              </a:rPr>
              <a:t>Name calling,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b="1">
                <a:latin typeface="Calibri" charset="0"/>
              </a:rPr>
              <a:t>Hitting,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b="1">
                <a:latin typeface="Calibri" charset="0"/>
              </a:rPr>
              <a:t>Most Passive and Aggressive Behaviors.</a:t>
            </a:r>
            <a:endParaRPr lang="en-US" sz="1800"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</a:endParaRPr>
          </a:p>
        </p:txBody>
      </p:sp>
      <p:pic>
        <p:nvPicPr>
          <p:cNvPr id="4100" name="Picture 5" descr="C:\Program Files\Common Files\Microsoft Shared\Clipart\cagcat50\bd06990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35563" y="2420938"/>
            <a:ext cx="3810000" cy="3235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914400"/>
            <a:ext cx="7772400" cy="1143000"/>
          </a:xfrm>
        </p:spPr>
        <p:txBody>
          <a:bodyPr/>
          <a:lstStyle/>
          <a:p>
            <a:pPr algn="ctr"/>
            <a:r>
              <a:rPr lang="en-US" sz="6900">
                <a:latin typeface="Arial" charset="0"/>
              </a:rPr>
              <a:t>3 Behavior Styles </a:t>
            </a:r>
            <a:r>
              <a:rPr lang="en-US" sz="4000">
                <a:latin typeface="Arial" charset="0"/>
              </a:rPr>
              <a:t>used in </a:t>
            </a:r>
            <a:r>
              <a:rPr lang="en-US" sz="6900">
                <a:latin typeface="Arial" charset="0"/>
              </a:rPr>
              <a:t/>
            </a:r>
            <a:br>
              <a:rPr lang="en-US" sz="6900">
                <a:latin typeface="Arial" charset="0"/>
              </a:rPr>
            </a:br>
            <a:r>
              <a:rPr lang="en-US" sz="5400">
                <a:latin typeface="Arial" charset="0"/>
              </a:rPr>
              <a:t>Relationships</a:t>
            </a:r>
            <a:br>
              <a:rPr lang="en-US" sz="5400">
                <a:latin typeface="Arial" charset="0"/>
              </a:rPr>
            </a:br>
            <a:r>
              <a:rPr lang="en-US" sz="5400">
                <a:latin typeface="Arial" charset="0"/>
              </a:rPr>
              <a:t>to resolve conflict</a:t>
            </a:r>
            <a:endParaRPr lang="en-US" sz="5400">
              <a:latin typeface="Times New Roman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371600" y="2743200"/>
            <a:ext cx="556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3048000" y="3505200"/>
            <a:ext cx="4810125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81000" indent="-381000">
              <a:buFont typeface="Arial" charset="0"/>
              <a:buAutoNum type="arabicPeriod"/>
            </a:pPr>
            <a:r>
              <a:rPr lang="en-US" sz="5900">
                <a:solidFill>
                  <a:schemeClr val="accent2"/>
                </a:solidFill>
                <a:latin typeface="Arial" charset="0"/>
              </a:rPr>
              <a:t>Aggressive</a:t>
            </a:r>
          </a:p>
          <a:p>
            <a:pPr marL="381000" indent="-381000">
              <a:buFont typeface="Arial" charset="0"/>
              <a:buAutoNum type="arabicPeriod"/>
            </a:pPr>
            <a:r>
              <a:rPr lang="en-US" sz="5900">
                <a:solidFill>
                  <a:schemeClr val="accent2"/>
                </a:solidFill>
                <a:latin typeface="Arial" charset="0"/>
              </a:rPr>
              <a:t>Passive </a:t>
            </a:r>
          </a:p>
          <a:p>
            <a:pPr marL="381000" indent="-381000">
              <a:buFont typeface="Arial" charset="0"/>
              <a:buAutoNum type="arabicPeriod"/>
            </a:pPr>
            <a:r>
              <a:rPr lang="en-US" sz="5900">
                <a:solidFill>
                  <a:schemeClr val="accent2"/>
                </a:solidFill>
                <a:latin typeface="Arial" charset="0"/>
              </a:rPr>
              <a:t>Assertive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100">
                <a:solidFill>
                  <a:srgbClr val="FF0000"/>
                </a:solidFill>
                <a:latin typeface="Times New Roman" charset="0"/>
              </a:rPr>
              <a:t>Aggressive Behavior</a:t>
            </a:r>
            <a:endParaRPr lang="en-US">
              <a:latin typeface="Times New Roman" charset="0"/>
            </a:endParaRP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772400" cy="4114800"/>
          </a:xfrm>
        </p:spPr>
        <p:txBody>
          <a:bodyPr/>
          <a:lstStyle/>
          <a:p>
            <a:pPr eaLnBrk="1" hangingPunct="1"/>
            <a:r>
              <a:rPr lang="en-US" sz="4200">
                <a:latin typeface="Arial" charset="0"/>
              </a:rPr>
              <a:t>My rights are more important than other people</a:t>
            </a:r>
            <a:r>
              <a:rPr lang="ja-JP" altLang="en-US" sz="4200">
                <a:latin typeface="Arial" charset="0"/>
              </a:rPr>
              <a:t>’</a:t>
            </a:r>
            <a:r>
              <a:rPr lang="en-US" sz="4200">
                <a:latin typeface="Arial" charset="0"/>
              </a:rPr>
              <a:t>s rights!</a:t>
            </a:r>
          </a:p>
          <a:p>
            <a:pPr eaLnBrk="1" hangingPunct="1"/>
            <a:endParaRPr lang="en-US" sz="4200">
              <a:latin typeface="Arial" charset="0"/>
            </a:endParaRPr>
          </a:p>
          <a:p>
            <a:pPr eaLnBrk="1" hangingPunct="1"/>
            <a:r>
              <a:rPr lang="en-US" sz="4200">
                <a:latin typeface="Arial" charset="0"/>
              </a:rPr>
              <a:t>My Attitude:</a:t>
            </a:r>
            <a:r>
              <a:rPr lang="en-US">
                <a:latin typeface="Arial" charset="0"/>
              </a:rPr>
              <a:t> 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Arial" charset="0"/>
              </a:rPr>
              <a:t>     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I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m never wrong</a:t>
            </a:r>
            <a:r>
              <a:rPr lang="ja-JP" altLang="en-US">
                <a:latin typeface="Arial" charset="0"/>
              </a:rPr>
              <a:t>”</a:t>
            </a:r>
            <a:endParaRPr lang="en-US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>
                <a:latin typeface="Arial" charset="0"/>
              </a:rPr>
              <a:t>     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Everyone should be like me</a:t>
            </a:r>
            <a:r>
              <a:rPr lang="ja-JP" altLang="en-US">
                <a:latin typeface="Arial" charset="0"/>
              </a:rPr>
              <a:t>”</a:t>
            </a:r>
            <a:r>
              <a:rPr lang="en-US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100">
                <a:solidFill>
                  <a:srgbClr val="FF0000"/>
                </a:solidFill>
                <a:latin typeface="Times New Roman" charset="0"/>
              </a:rPr>
              <a:t>Passive Behavior</a:t>
            </a:r>
            <a:endParaRPr lang="en-US">
              <a:latin typeface="Times New Roman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900">
                <a:latin typeface="Arial" charset="0"/>
              </a:rPr>
              <a:t>I consider others rights, not my own.</a:t>
            </a:r>
          </a:p>
          <a:p>
            <a:pPr eaLnBrk="1" hangingPunct="1">
              <a:buFont typeface="Wingdings" charset="0"/>
              <a:buNone/>
            </a:pPr>
            <a:r>
              <a:rPr lang="en-US" sz="3900">
                <a:latin typeface="Arial" charset="0"/>
              </a:rPr>
              <a:t> </a:t>
            </a:r>
          </a:p>
          <a:p>
            <a:pPr eaLnBrk="1" hangingPunct="1"/>
            <a:r>
              <a:rPr lang="en-US" sz="3900">
                <a:latin typeface="Arial" charset="0"/>
              </a:rPr>
              <a:t>I don</a:t>
            </a:r>
            <a:r>
              <a:rPr lang="ja-JP" altLang="en-US" sz="3900">
                <a:latin typeface="Arial" charset="0"/>
              </a:rPr>
              <a:t>’</a:t>
            </a:r>
            <a:r>
              <a:rPr lang="en-US" sz="3900">
                <a:latin typeface="Arial" charset="0"/>
              </a:rPr>
              <a:t>t express my true feelings, and always agree with others.</a:t>
            </a:r>
            <a:r>
              <a:rPr lang="en-US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sz="7600" dirty="0">
                <a:solidFill>
                  <a:srgbClr val="00B050"/>
                </a:solidFill>
                <a:latin typeface="Times New Roman" charset="0"/>
              </a:rPr>
              <a:t>Assertive Behavior</a:t>
            </a:r>
            <a:endParaRPr lang="en-US" dirty="0">
              <a:solidFill>
                <a:srgbClr val="00B050"/>
              </a:solidFill>
              <a:latin typeface="Times New Roman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ct val="95000"/>
              <a:buFont typeface="Wingdings" charset="0"/>
              <a:buChar char="§"/>
            </a:pPr>
            <a:r>
              <a:rPr lang="en-US" sz="3900" dirty="0">
                <a:latin typeface="Arial" charset="0"/>
              </a:rPr>
              <a:t>Win-Win attitude  --  Everybody wins something </a:t>
            </a:r>
          </a:p>
          <a:p>
            <a:pPr eaLnBrk="1" hangingPunct="1">
              <a:lnSpc>
                <a:spcPct val="90000"/>
              </a:lnSpc>
              <a:buSzPct val="95000"/>
              <a:buFont typeface="Wingdings" charset="0"/>
              <a:buChar char="§"/>
            </a:pPr>
            <a:endParaRPr lang="en-US" sz="39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SzPct val="95000"/>
              <a:buFont typeface="Wingdings" charset="0"/>
              <a:buChar char="§"/>
            </a:pPr>
            <a:r>
              <a:rPr lang="en-US" sz="3900" dirty="0">
                <a:latin typeface="Arial" charset="0"/>
              </a:rPr>
              <a:t>I listen to others, but still stand up for myself.</a:t>
            </a:r>
            <a:r>
              <a:rPr lang="en-US" dirty="0">
                <a:latin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SzPct val="95000"/>
              <a:buFont typeface="Wingdings" charset="0"/>
              <a:buChar char="§"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Lose-Lose:  The Downward Spiral</a:t>
            </a:r>
          </a:p>
          <a:p>
            <a:pPr eaLnBrk="1" hangingPunct="1">
              <a:lnSpc>
                <a:spcPct val="90000"/>
              </a:lnSpc>
            </a:pPr>
            <a:r>
              <a:rPr lang="en-US" sz="1200">
                <a:latin typeface="Arial" charset="0"/>
              </a:rPr>
              <a:t>You Lose ---- Other Person Loses</a:t>
            </a:r>
            <a:endParaRPr lang="en-US" sz="28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Lose-Win: The Door-Mat</a:t>
            </a:r>
          </a:p>
          <a:p>
            <a:pPr eaLnBrk="1" hangingPunct="1">
              <a:lnSpc>
                <a:spcPct val="90000"/>
              </a:lnSpc>
            </a:pPr>
            <a:r>
              <a:rPr lang="en-US" sz="1200">
                <a:latin typeface="Arial" charset="0"/>
              </a:rPr>
              <a:t>You Lose --- Other Person Wins</a:t>
            </a:r>
            <a:endParaRPr lang="en-US" sz="28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Win-Lose: The Bulldozer</a:t>
            </a:r>
          </a:p>
          <a:p>
            <a:pPr eaLnBrk="1" hangingPunct="1">
              <a:lnSpc>
                <a:spcPct val="90000"/>
              </a:lnSpc>
            </a:pPr>
            <a:r>
              <a:rPr lang="en-US" sz="1200">
                <a:latin typeface="Arial" charset="0"/>
              </a:rPr>
              <a:t>You Win - Other Person Loses</a:t>
            </a:r>
            <a:endParaRPr lang="en-US" sz="28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Win-Win:  The All You Can Eat Buffet</a:t>
            </a:r>
          </a:p>
          <a:p>
            <a:pPr eaLnBrk="1" hangingPunct="1">
              <a:lnSpc>
                <a:spcPct val="90000"/>
              </a:lnSpc>
            </a:pPr>
            <a:r>
              <a:rPr lang="en-US" sz="1200">
                <a:latin typeface="Arial" charset="0"/>
              </a:rPr>
              <a:t>You Win - Other Person Wins</a:t>
            </a:r>
            <a:endParaRPr lang="en-US" sz="28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2057400" y="762000"/>
            <a:ext cx="7772400" cy="1143000"/>
          </a:xfrm>
        </p:spPr>
        <p:txBody>
          <a:bodyPr/>
          <a:lstStyle/>
          <a:p>
            <a:r>
              <a:rPr lang="en-US" sz="9000">
                <a:latin typeface="Times New Roman" charset="0"/>
              </a:rPr>
              <a:t>Win-Win</a:t>
            </a:r>
            <a:br>
              <a:rPr lang="en-US" sz="9000">
                <a:latin typeface="Times New Roman" charset="0"/>
              </a:rPr>
            </a:br>
            <a:r>
              <a:rPr lang="en-US" sz="9000">
                <a:latin typeface="Times New Roman" charset="0"/>
              </a:rPr>
              <a:t>Solutions</a:t>
            </a:r>
            <a:r>
              <a:rPr lang="en-US" sz="11500">
                <a:latin typeface="Times New Roman" charset="0"/>
              </a:rPr>
              <a:t> </a:t>
            </a:r>
            <a:endParaRPr lang="en-US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3500">
                <a:solidFill>
                  <a:srgbClr val="FF0000"/>
                </a:solidFill>
                <a:latin typeface="Times New Roman" charset="0"/>
              </a:rPr>
              <a:t>Lose-Lose </a:t>
            </a:r>
            <a:endParaRPr lang="en-US">
              <a:latin typeface="Times New Roman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73163" y="1981200"/>
            <a:ext cx="7513637" cy="18288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charset="0"/>
              <a:buNone/>
            </a:pPr>
            <a:r>
              <a:rPr lang="ja-JP" altLang="en-US" sz="2800">
                <a:latin typeface="Arial" charset="0"/>
              </a:rPr>
              <a:t>“</a:t>
            </a:r>
            <a:r>
              <a:rPr lang="en-US" sz="2800">
                <a:latin typeface="Arial" charset="0"/>
              </a:rPr>
              <a:t>The downward spiral</a:t>
            </a:r>
            <a:r>
              <a:rPr lang="ja-JP" altLang="en-US" sz="2800">
                <a:latin typeface="Arial" charset="0"/>
              </a:rPr>
              <a:t>”</a:t>
            </a:r>
            <a:endParaRPr lang="en-US" sz="2800">
              <a:latin typeface="Arial" charset="0"/>
            </a:endParaRPr>
          </a:p>
          <a:p>
            <a:pPr algn="ctr">
              <a:lnSpc>
                <a:spcPct val="90000"/>
              </a:lnSpc>
            </a:pPr>
            <a:endParaRPr lang="en-US" sz="2800">
              <a:latin typeface="Arial" charset="0"/>
            </a:endParaRPr>
          </a:p>
          <a:p>
            <a:pPr algn="ctr">
              <a:lnSpc>
                <a:spcPct val="90000"/>
              </a:lnSpc>
            </a:pPr>
            <a:endParaRPr lang="en-US" sz="2800">
              <a:latin typeface="Arial" charset="0"/>
            </a:endParaRPr>
          </a:p>
          <a:p>
            <a:pPr algn="ctr">
              <a:lnSpc>
                <a:spcPct val="90000"/>
              </a:lnSpc>
            </a:pPr>
            <a:endParaRPr lang="en-US" sz="2800">
              <a:latin typeface="Arial" charset="0"/>
            </a:endParaRPr>
          </a:p>
          <a:p>
            <a:pPr algn="ctr">
              <a:lnSpc>
                <a:spcPct val="90000"/>
              </a:lnSpc>
            </a:pPr>
            <a:endParaRPr lang="en-US" sz="2800">
              <a:latin typeface="Arial" charset="0"/>
            </a:endParaRPr>
          </a:p>
          <a:p>
            <a:pPr algn="ctr">
              <a:lnSpc>
                <a:spcPct val="90000"/>
              </a:lnSpc>
            </a:pPr>
            <a:endParaRPr lang="en-US" sz="2800">
              <a:latin typeface="Arial" charset="0"/>
            </a:endParaRPr>
          </a:p>
          <a:p>
            <a:pPr algn="ctr">
              <a:lnSpc>
                <a:spcPct val="90000"/>
              </a:lnSpc>
            </a:pPr>
            <a:endParaRPr lang="en-US" sz="2800">
              <a:latin typeface="Arial" charset="0"/>
            </a:endParaRPr>
          </a:p>
          <a:p>
            <a:pPr algn="ctr">
              <a:lnSpc>
                <a:spcPct val="90000"/>
              </a:lnSpc>
            </a:pPr>
            <a:endParaRPr lang="en-US" sz="2800">
              <a:latin typeface="Arial" charset="0"/>
            </a:endParaRPr>
          </a:p>
          <a:p>
            <a:pPr algn="ctr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Arial" charset="0"/>
              </a:rPr>
              <a:t>This is when nobody wins and the conflict is not solved.</a:t>
            </a:r>
            <a:r>
              <a:rPr lang="en-US" sz="3300">
                <a:latin typeface="Arial" charset="0"/>
              </a:rPr>
              <a:t> </a:t>
            </a:r>
          </a:p>
        </p:txBody>
      </p:sp>
      <p:pic>
        <p:nvPicPr>
          <p:cNvPr id="10244" name="Picture 9" descr="downward-spiral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90800"/>
            <a:ext cx="4648200" cy="299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d`s Tie">
  <a:themeElements>
    <a:clrScheme name="Dad`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`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Designs\Dad`s Tie.pot</Template>
  <TotalTime>6015</TotalTime>
  <Words>528</Words>
  <Application>Microsoft Office PowerPoint</Application>
  <PresentationFormat>On-screen Show (4:3)</PresentationFormat>
  <Paragraphs>118</Paragraphs>
  <Slides>22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ＭＳ Ｐゴシック</vt:lpstr>
      <vt:lpstr>Arial</vt:lpstr>
      <vt:lpstr>Arial Narrow</vt:lpstr>
      <vt:lpstr>Calibri</vt:lpstr>
      <vt:lpstr>Monaco</vt:lpstr>
      <vt:lpstr>Times New Roman</vt:lpstr>
      <vt:lpstr>Wingdings</vt:lpstr>
      <vt:lpstr>Dad`s Tie</vt:lpstr>
      <vt:lpstr>Conflict Resolution with Family or Friends Win -Win Solutions </vt:lpstr>
      <vt:lpstr>Definitions</vt:lpstr>
      <vt:lpstr>What Doesn’t Work to Resolve Conflicts?</vt:lpstr>
      <vt:lpstr>3 Behavior Styles used in  Relationships to resolve conflict</vt:lpstr>
      <vt:lpstr>Aggressive Behavior</vt:lpstr>
      <vt:lpstr>Passive Behavior</vt:lpstr>
      <vt:lpstr>Assertive Behavior</vt:lpstr>
      <vt:lpstr>Win-Win Solutions </vt:lpstr>
      <vt:lpstr>Lose-Lose </vt:lpstr>
      <vt:lpstr>Win-Lose</vt:lpstr>
      <vt:lpstr>Lose-Win</vt:lpstr>
      <vt:lpstr>Win-Win</vt:lpstr>
      <vt:lpstr>Goldilocks and Three Bears Conflict</vt:lpstr>
      <vt:lpstr>What Does work to resolve Conflict between people?</vt:lpstr>
      <vt:lpstr>*Who Owns the Problem?</vt:lpstr>
      <vt:lpstr>In order to solve problems, you will need to be able to see things from several points of view!   Can you do it?</vt:lpstr>
      <vt:lpstr>PowerPoint Presentation</vt:lpstr>
      <vt:lpstr>PowerPoint Presentation</vt:lpstr>
      <vt:lpstr>PowerPoint Presentation</vt:lpstr>
      <vt:lpstr>Steps to Win-Win </vt:lpstr>
      <vt:lpstr>Some Tips When Arguing</vt:lpstr>
      <vt:lpstr>Some Tips When Arguing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Resolution</dc:title>
  <dc:creator>Sean</dc:creator>
  <cp:lastModifiedBy>kate.hormell</cp:lastModifiedBy>
  <cp:revision>55</cp:revision>
  <dcterms:created xsi:type="dcterms:W3CDTF">2007-10-01T00:55:19Z</dcterms:created>
  <dcterms:modified xsi:type="dcterms:W3CDTF">2016-09-08T14:21:14Z</dcterms:modified>
</cp:coreProperties>
</file>